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302" r:id="rId3"/>
    <p:sldId id="258" r:id="rId4"/>
    <p:sldId id="347" r:id="rId5"/>
    <p:sldId id="345" r:id="rId6"/>
    <p:sldId id="315" r:id="rId7"/>
    <p:sldId id="344" r:id="rId8"/>
    <p:sldId id="348" r:id="rId9"/>
    <p:sldId id="350" r:id="rId10"/>
    <p:sldId id="349" r:id="rId11"/>
    <p:sldId id="340" r:id="rId12"/>
    <p:sldId id="354" r:id="rId13"/>
    <p:sldId id="356" r:id="rId14"/>
    <p:sldId id="355" r:id="rId15"/>
    <p:sldId id="352" r:id="rId16"/>
    <p:sldId id="338" r:id="rId17"/>
    <p:sldId id="339" r:id="rId18"/>
    <p:sldId id="331" r:id="rId19"/>
    <p:sldId id="301" r:id="rId20"/>
  </p:sldIdLst>
  <p:sldSz cx="9144000" cy="5143500" type="screen16x9"/>
  <p:notesSz cx="6858000" cy="9144000"/>
  <p:embeddedFontLst>
    <p:embeddedFont>
      <p:font typeface="Fira Sans Condensed" panose="020B0503050000020004" pitchFamily="34" charset="0"/>
      <p:regular r:id="rId22"/>
      <p:bold r:id="rId23"/>
      <p:italic r:id="rId24"/>
      <p:boldItalic r:id="rId25"/>
    </p:embeddedFont>
    <p:embeddedFont>
      <p:font typeface="Fira Sans Condensed Light" panose="020B0403050000020004" pitchFamily="34" charset="0"/>
      <p:regular r:id="rId26"/>
      <p:bold r:id="rId27"/>
      <p:italic r:id="rId28"/>
      <p:boldItalic r:id="rId29"/>
    </p:embeddedFont>
    <p:embeddedFont>
      <p:font typeface="Rajdhani" panose="020B0604020202020204" charset="0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25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F638"/>
    <a:srgbClr val="195B69"/>
    <a:srgbClr val="024B54"/>
    <a:srgbClr val="C43E1C"/>
    <a:srgbClr val="091B27"/>
    <a:srgbClr val="0A1821"/>
    <a:srgbClr val="0A17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265F9A-B8D9-4407-A71D-73468D169408}">
  <a:tblStyle styleId="{21265F9A-B8D9-4407-A71D-73468D1694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26" autoAdjust="0"/>
  </p:normalViewPr>
  <p:slideViewPr>
    <p:cSldViewPr snapToGrid="0">
      <p:cViewPr>
        <p:scale>
          <a:sx n="98" d="100"/>
          <a:sy n="98" d="100"/>
        </p:scale>
        <p:origin x="1018" y="240"/>
      </p:cViewPr>
      <p:guideLst>
        <p:guide orient="horz" pos="62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6113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2197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20795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4054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8a87eb8680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8a87eb8680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74874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8a87eb8680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8a87eb8680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898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6bcecd75a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6bcecd75ae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5032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3004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8842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166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Sentiment refers to the expressed emotions or opinions in language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9109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7711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39149" y="928938"/>
            <a:ext cx="4291500" cy="29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39125" y="3848863"/>
            <a:ext cx="42915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2880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340">
          <p15:clr>
            <a:srgbClr val="EA4335"/>
          </p15:clr>
        </p15:guide>
        <p15:guide id="5" orient="horz" pos="2903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eg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4139149" y="928938"/>
            <a:ext cx="4291500" cy="29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Fine</a:t>
            </a:r>
            <a:r>
              <a:rPr lang="tr-TR" dirty="0"/>
              <a:t> </a:t>
            </a:r>
            <a:r>
              <a:rPr lang="tr-TR" dirty="0" err="1"/>
              <a:t>Tuners</a:t>
            </a:r>
            <a:endParaRPr sz="5000" dirty="0"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4139125" y="3848863"/>
            <a:ext cx="42915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b="1" dirty="0"/>
              <a:t>1</a:t>
            </a:r>
            <a:r>
              <a:rPr lang="en-US" sz="1600" b="1" dirty="0"/>
              <a:t>2.</a:t>
            </a:r>
            <a:r>
              <a:rPr lang="tr-TR" sz="1600" b="1" dirty="0"/>
              <a:t>2023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b="1" dirty="0"/>
              <a:t>Presented by </a:t>
            </a:r>
            <a:r>
              <a:rPr lang="en-US" sz="1600" b="1" dirty="0" err="1"/>
              <a:t>Ec</a:t>
            </a:r>
            <a:r>
              <a:rPr lang="tr-TR" sz="1600" b="1" dirty="0"/>
              <a:t>em</a:t>
            </a:r>
            <a:r>
              <a:rPr lang="en-US" sz="1600" b="1" dirty="0"/>
              <a:t> </a:t>
            </a:r>
            <a:r>
              <a:rPr lang="en-US" sz="1600" b="1" dirty="0" err="1"/>
              <a:t>Gunhar</a:t>
            </a:r>
            <a:r>
              <a:rPr lang="tr-TR" sz="1600" b="1" dirty="0"/>
              <a:t> Akuras</a:t>
            </a:r>
            <a:endParaRPr sz="1600" b="1" dirty="0"/>
          </a:p>
        </p:txBody>
      </p:sp>
      <p:pic>
        <p:nvPicPr>
          <p:cNvPr id="59" name="Google Shape;59;p15"/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767950" y="978400"/>
            <a:ext cx="3049450" cy="347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85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Evaluation of Irony</a:t>
            </a:r>
            <a:br>
              <a:rPr lang="tr-TR" dirty="0"/>
            </a:br>
            <a:endParaRPr dirty="0"/>
          </a:p>
        </p:txBody>
      </p:sp>
      <p:pic>
        <p:nvPicPr>
          <p:cNvPr id="9" name="Graphic 8" descr="Streetcar with solid fill">
            <a:extLst>
              <a:ext uri="{FF2B5EF4-FFF2-40B4-BE49-F238E27FC236}">
                <a16:creationId xmlns:a16="http://schemas.microsoft.com/office/drawing/2014/main" id="{7503BFE2-B475-2EED-E595-EE8EFDE40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100" y="1055319"/>
            <a:ext cx="356615" cy="3566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72AE9E-7097-C1EF-BD5A-E72CBA4D8018}"/>
              </a:ext>
            </a:extLst>
          </p:cNvPr>
          <p:cNvSpPr txBox="1"/>
          <p:nvPr/>
        </p:nvSpPr>
        <p:spPr>
          <a:xfrm>
            <a:off x="1076715" y="1084451"/>
            <a:ext cx="4454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Evaluation Scores of Irony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D0B323-ADB2-8F0B-0BBF-07DA4D28DA12}"/>
              </a:ext>
            </a:extLst>
          </p:cNvPr>
          <p:cNvSpPr txBox="1"/>
          <p:nvPr/>
        </p:nvSpPr>
        <p:spPr>
          <a:xfrm>
            <a:off x="720099" y="1407018"/>
            <a:ext cx="734718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Precision:</a:t>
            </a: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   0.6</a:t>
            </a:r>
          </a:p>
          <a:p>
            <a:pPr lvl="1">
              <a:buClr>
                <a:schemeClr val="tx2"/>
              </a:buClr>
            </a:pP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	When the model predicts a positive instance, it is correct 60% of the time.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Recall:</a:t>
            </a: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 	       0.8571428571428571</a:t>
            </a:r>
          </a:p>
          <a:p>
            <a:pPr>
              <a:buClr>
                <a:schemeClr val="tx2"/>
              </a:buClr>
            </a:pP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	This indicates that the model captures about 85.7% of all actual positive 	instances.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Specificity:</a:t>
            </a: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  0.9166666666666666</a:t>
            </a:r>
          </a:p>
          <a:p>
            <a:pPr>
              <a:buClr>
                <a:schemeClr val="tx2"/>
              </a:buClr>
            </a:pP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	Means that the model is accurate in predicting negative instances around 	91.7% of the time.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Accuracy: </a:t>
            </a: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   0.9090909090909091</a:t>
            </a:r>
          </a:p>
          <a:p>
            <a:pPr lvl="1">
              <a:buClr>
                <a:schemeClr val="tx2"/>
              </a:buClr>
            </a:pP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	Indicates that the model is correct in its predictions about 90.9% of the 	time.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F1 score:</a:t>
            </a: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     0.7058823529411764</a:t>
            </a:r>
          </a:p>
          <a:p>
            <a:pPr>
              <a:buClr>
                <a:schemeClr val="tx2"/>
              </a:buClr>
            </a:pP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	Provides a balanced measure of both precision and recall, giving an 	overall indication of the model's performance.</a:t>
            </a:r>
          </a:p>
        </p:txBody>
      </p:sp>
    </p:spTree>
    <p:extLst>
      <p:ext uri="{BB962C8B-B14F-4D97-AF65-F5344CB8AC3E}">
        <p14:creationId xmlns:p14="http://schemas.microsoft.com/office/powerpoint/2010/main" val="771413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85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Evaluation of Sentiment Analysis</a:t>
            </a:r>
            <a:br>
              <a:rPr lang="tr-TR" dirty="0"/>
            </a:br>
            <a:endParaRPr dirty="0"/>
          </a:p>
        </p:txBody>
      </p:sp>
      <p:pic>
        <p:nvPicPr>
          <p:cNvPr id="2" name="Graphic 1" descr="Streetcar with solid fill">
            <a:extLst>
              <a:ext uri="{FF2B5EF4-FFF2-40B4-BE49-F238E27FC236}">
                <a16:creationId xmlns:a16="http://schemas.microsoft.com/office/drawing/2014/main" id="{9A6284D6-23D2-97B7-4C85-E273A3B6C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100" y="1055319"/>
            <a:ext cx="356615" cy="3566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98E521-6A2B-DFEB-EA27-11AE439B14A0}"/>
              </a:ext>
            </a:extLst>
          </p:cNvPr>
          <p:cNvSpPr txBox="1"/>
          <p:nvPr/>
        </p:nvSpPr>
        <p:spPr>
          <a:xfrm>
            <a:off x="1076715" y="1084451"/>
            <a:ext cx="4454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What is “negative sentiment”?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CD67D5-AE91-3DA7-4918-D52D184FCFF5}"/>
              </a:ext>
            </a:extLst>
          </p:cNvPr>
          <p:cNvSpPr txBox="1"/>
          <p:nvPr/>
        </p:nvSpPr>
        <p:spPr>
          <a:xfrm>
            <a:off x="720099" y="1470399"/>
            <a:ext cx="5422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Negative sentiment refers to a generally pessimistic, critical or dissatisfied viewpoint.</a:t>
            </a:r>
          </a:p>
        </p:txBody>
      </p:sp>
      <p:pic>
        <p:nvPicPr>
          <p:cNvPr id="5" name="Graphic 4" descr="Streetcar with solid fill">
            <a:extLst>
              <a:ext uri="{FF2B5EF4-FFF2-40B4-BE49-F238E27FC236}">
                <a16:creationId xmlns:a16="http://schemas.microsoft.com/office/drawing/2014/main" id="{449BA661-ADF7-F4DF-8238-0022671D8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99" y="2457437"/>
            <a:ext cx="356615" cy="3566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14AECE-4336-694E-38FD-B8959D7698AF}"/>
              </a:ext>
            </a:extLst>
          </p:cNvPr>
          <p:cNvSpPr txBox="1"/>
          <p:nvPr/>
        </p:nvSpPr>
        <p:spPr>
          <a:xfrm>
            <a:off x="1076714" y="2466467"/>
            <a:ext cx="5066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Why is it important to identify negative sentiment in tweets?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6331A8-694D-DE16-1B36-7460F488BD2B}"/>
              </a:ext>
            </a:extLst>
          </p:cNvPr>
          <p:cNvSpPr txBox="1"/>
          <p:nvPr/>
        </p:nvSpPr>
        <p:spPr>
          <a:xfrm>
            <a:off x="720099" y="3051242"/>
            <a:ext cx="51336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Important to identify potential problems to enable early detection.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Helps to increase customer satisfaction.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Maintains a positive situation by preventing problems from escalating.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D5A58C-A8E3-8BFE-1239-FD9BCC40B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6155" y="947486"/>
            <a:ext cx="3255234" cy="1344267"/>
          </a:xfrm>
          <a:prstGeom prst="rect">
            <a:avLst/>
          </a:prstGeom>
        </p:spPr>
      </p:pic>
      <p:pic>
        <p:nvPicPr>
          <p:cNvPr id="13" name="Picture 12" descr="A black background with white text">
            <a:extLst>
              <a:ext uri="{FF2B5EF4-FFF2-40B4-BE49-F238E27FC236}">
                <a16:creationId xmlns:a16="http://schemas.microsoft.com/office/drawing/2014/main" id="{1E019F02-FBE7-A98D-CD4D-A1B5325FF4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3956" y="2703046"/>
            <a:ext cx="3167433" cy="128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23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85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Evaluation of Sentiment Analysis</a:t>
            </a:r>
            <a:br>
              <a:rPr lang="tr-TR" dirty="0"/>
            </a:br>
            <a:endParaRPr dirty="0"/>
          </a:p>
        </p:txBody>
      </p:sp>
      <p:pic>
        <p:nvPicPr>
          <p:cNvPr id="9" name="Graphic 8" descr="Streetcar with solid fill">
            <a:extLst>
              <a:ext uri="{FF2B5EF4-FFF2-40B4-BE49-F238E27FC236}">
                <a16:creationId xmlns:a16="http://schemas.microsoft.com/office/drawing/2014/main" id="{7503BFE2-B475-2EED-E595-EE8EFDE40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100" y="1055319"/>
            <a:ext cx="356615" cy="3566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72AE9E-7097-C1EF-BD5A-E72CBA4D8018}"/>
              </a:ext>
            </a:extLst>
          </p:cNvPr>
          <p:cNvSpPr txBox="1"/>
          <p:nvPr/>
        </p:nvSpPr>
        <p:spPr>
          <a:xfrm>
            <a:off x="1076715" y="1084451"/>
            <a:ext cx="4454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Confusion Matrix of Evaluation of Sentiment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F54BB3-6CE1-60AD-BDFC-3FEDB3E40214}"/>
              </a:ext>
            </a:extLst>
          </p:cNvPr>
          <p:cNvSpPr txBox="1"/>
          <p:nvPr/>
        </p:nvSpPr>
        <p:spPr>
          <a:xfrm>
            <a:off x="720100" y="794972"/>
            <a:ext cx="41567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endParaRPr lang="en-US" sz="1600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  <a:p>
            <a:pPr>
              <a:buClr>
                <a:schemeClr val="tx2"/>
              </a:buClr>
            </a:pPr>
            <a:endParaRPr lang="en-US" sz="1600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  <a:p>
            <a:pPr>
              <a:buClr>
                <a:schemeClr val="tx2"/>
              </a:buClr>
            </a:pPr>
            <a:endParaRPr lang="en-US" sz="1600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  <a:p>
            <a:pPr marL="285750" lvl="8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Fira Sans Condensed" panose="020B0503050000020004" pitchFamily="34" charset="0"/>
              </a:rPr>
              <a:t>True Positives(TP) : </a:t>
            </a:r>
            <a:r>
              <a:rPr lang="en-US" sz="1600" dirty="0">
                <a:solidFill>
                  <a:schemeClr val="tx2"/>
                </a:solidFill>
                <a:latin typeface="Fira Sans Condensed" panose="020B0503050000020004" pitchFamily="34" charset="0"/>
              </a:rPr>
              <a:t>The model found 28 instances of negative sentiment, matching the survey.</a:t>
            </a:r>
          </a:p>
          <a:p>
            <a:pPr marL="285750" lvl="3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Fira Sans Condensed" panose="020B0503050000020004" pitchFamily="34" charset="0"/>
              </a:rPr>
              <a:t>False Positives(FP): </a:t>
            </a:r>
            <a:r>
              <a:rPr lang="en-US" sz="1600" dirty="0">
                <a:solidFill>
                  <a:schemeClr val="tx2"/>
                </a:solidFill>
                <a:latin typeface="Fira Sans Condensed" panose="020B0503050000020004" pitchFamily="34" charset="0"/>
              </a:rPr>
              <a:t>The model wrongly identified 4 instances of negative sentiment.</a:t>
            </a:r>
          </a:p>
          <a:p>
            <a:pPr marL="285750" lvl="3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Fira Sans Condensed" panose="020B0503050000020004" pitchFamily="34" charset="0"/>
              </a:rPr>
              <a:t>True Negatives (TN): </a:t>
            </a:r>
            <a:r>
              <a:rPr lang="en-US" sz="1600" dirty="0">
                <a:solidFill>
                  <a:schemeClr val="tx2"/>
                </a:solidFill>
                <a:latin typeface="Fira Sans Condensed" panose="020B0503050000020004" pitchFamily="34" charset="0"/>
              </a:rPr>
              <a:t>The model correctly stated negative sentiment in 15 instances.</a:t>
            </a:r>
          </a:p>
          <a:p>
            <a:pPr marL="285750" lvl="3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Fira Sans Condensed" panose="020B0503050000020004" pitchFamily="34" charset="0"/>
              </a:rPr>
              <a:t>False Negatives(FN): </a:t>
            </a:r>
            <a:r>
              <a:rPr lang="en-US" sz="1600" dirty="0">
                <a:solidFill>
                  <a:schemeClr val="tx2"/>
                </a:solidFill>
                <a:latin typeface="Fira Sans Condensed" panose="020B0503050000020004" pitchFamily="34" charset="0"/>
              </a:rPr>
              <a:t>The model missed 8 instance of negative sentiment.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F5DA24-9D2F-CF79-A0E6-FDAA4A5DD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332" y="1084451"/>
            <a:ext cx="3780132" cy="3637974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624232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TextBox 423">
            <a:extLst>
              <a:ext uri="{FF2B5EF4-FFF2-40B4-BE49-F238E27FC236}">
                <a16:creationId xmlns:a16="http://schemas.microsoft.com/office/drawing/2014/main" id="{AE39562C-6AE5-BEA2-9E14-522B21CC9431}"/>
              </a:ext>
            </a:extLst>
          </p:cNvPr>
          <p:cNvSpPr txBox="1"/>
          <p:nvPr/>
        </p:nvSpPr>
        <p:spPr>
          <a:xfrm>
            <a:off x="56147" y="2352431"/>
            <a:ext cx="1225576" cy="8309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100 Random Tweets</a:t>
            </a:r>
          </a:p>
        </p:txBody>
      </p:sp>
      <p:cxnSp>
        <p:nvCxnSpPr>
          <p:cNvPr id="445" name="Straight Connector 444">
            <a:extLst>
              <a:ext uri="{FF2B5EF4-FFF2-40B4-BE49-F238E27FC236}">
                <a16:creationId xmlns:a16="http://schemas.microsoft.com/office/drawing/2014/main" id="{8782E39F-1E9E-57A4-D65E-108E03B721CD}"/>
              </a:ext>
            </a:extLst>
          </p:cNvPr>
          <p:cNvCxnSpPr>
            <a:cxnSpLocks/>
            <a:stCxn id="424" idx="3"/>
            <a:endCxn id="45" idx="1"/>
          </p:cNvCxnSpPr>
          <p:nvPr/>
        </p:nvCxnSpPr>
        <p:spPr>
          <a:xfrm>
            <a:off x="1281723" y="2767930"/>
            <a:ext cx="459386" cy="555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0C4DB269-F523-8E7E-3E7B-D60873F5996D}"/>
              </a:ext>
            </a:extLst>
          </p:cNvPr>
          <p:cNvCxnSpPr>
            <a:cxnSpLocks/>
            <a:stCxn id="45" idx="3"/>
            <a:endCxn id="464" idx="1"/>
          </p:cNvCxnSpPr>
          <p:nvPr/>
        </p:nvCxnSpPr>
        <p:spPr>
          <a:xfrm flipV="1">
            <a:off x="3076256" y="2767929"/>
            <a:ext cx="237782" cy="5552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64" name="TextBox 463">
            <a:extLst>
              <a:ext uri="{FF2B5EF4-FFF2-40B4-BE49-F238E27FC236}">
                <a16:creationId xmlns:a16="http://schemas.microsoft.com/office/drawing/2014/main" id="{D713BCFB-66B8-E8B6-5815-063077312D6F}"/>
              </a:ext>
            </a:extLst>
          </p:cNvPr>
          <p:cNvSpPr txBox="1"/>
          <p:nvPr/>
        </p:nvSpPr>
        <p:spPr>
          <a:xfrm>
            <a:off x="3314038" y="2290875"/>
            <a:ext cx="1335147" cy="954107"/>
          </a:xfrm>
          <a:prstGeom prst="rect">
            <a:avLst/>
          </a:prstGeom>
          <a:noFill/>
          <a:ln w="38100">
            <a:solidFill>
              <a:srgbClr val="024B54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b="1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  <a:p>
            <a:pPr algn="ctr"/>
            <a:r>
              <a:rPr lang="en-US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Remove tweets about delays</a:t>
            </a:r>
          </a:p>
          <a:p>
            <a:pPr algn="ctr"/>
            <a:endParaRPr lang="en-US" b="1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</p:txBody>
      </p:sp>
      <p:cxnSp>
        <p:nvCxnSpPr>
          <p:cNvPr id="469" name="Straight Connector 468">
            <a:extLst>
              <a:ext uri="{FF2B5EF4-FFF2-40B4-BE49-F238E27FC236}">
                <a16:creationId xmlns:a16="http://schemas.microsoft.com/office/drawing/2014/main" id="{68F73AA9-FA1D-1C12-C298-46056FAD2CE0}"/>
              </a:ext>
            </a:extLst>
          </p:cNvPr>
          <p:cNvCxnSpPr>
            <a:cxnSpLocks/>
            <a:stCxn id="464" idx="3"/>
            <a:endCxn id="470" idx="1"/>
          </p:cNvCxnSpPr>
          <p:nvPr/>
        </p:nvCxnSpPr>
        <p:spPr>
          <a:xfrm flipV="1">
            <a:off x="4649185" y="2767928"/>
            <a:ext cx="298816" cy="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70" name="TextBox 469">
            <a:extLst>
              <a:ext uri="{FF2B5EF4-FFF2-40B4-BE49-F238E27FC236}">
                <a16:creationId xmlns:a16="http://schemas.microsoft.com/office/drawing/2014/main" id="{BD946666-8820-FEF4-B2FC-24426D92A15A}"/>
              </a:ext>
            </a:extLst>
          </p:cNvPr>
          <p:cNvSpPr txBox="1"/>
          <p:nvPr/>
        </p:nvSpPr>
        <p:spPr>
          <a:xfrm>
            <a:off x="4948001" y="2398596"/>
            <a:ext cx="1274113" cy="738664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b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 </a:t>
            </a:r>
          </a:p>
          <a:p>
            <a:pPr algn="ctr"/>
            <a:r>
              <a:rPr lang="en-US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Sentiment  Analysis</a:t>
            </a:r>
            <a:endParaRPr lang="en-US" dirty="0"/>
          </a:p>
        </p:txBody>
      </p:sp>
      <p:sp>
        <p:nvSpPr>
          <p:cNvPr id="521" name="TextBox 520">
            <a:extLst>
              <a:ext uri="{FF2B5EF4-FFF2-40B4-BE49-F238E27FC236}">
                <a16:creationId xmlns:a16="http://schemas.microsoft.com/office/drawing/2014/main" id="{33C49D36-E266-86C6-B9A0-448FA70B5558}"/>
              </a:ext>
            </a:extLst>
          </p:cNvPr>
          <p:cNvSpPr txBox="1"/>
          <p:nvPr/>
        </p:nvSpPr>
        <p:spPr>
          <a:xfrm>
            <a:off x="7615677" y="3564994"/>
            <a:ext cx="1413812" cy="731520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LLM Analysis</a:t>
            </a:r>
          </a:p>
        </p:txBody>
      </p: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D72C8320-3DD8-9B0C-69FB-5B102C62196B}"/>
              </a:ext>
            </a:extLst>
          </p:cNvPr>
          <p:cNvCxnSpPr>
            <a:cxnSpLocks/>
            <a:stCxn id="470" idx="3"/>
            <a:endCxn id="525" idx="0"/>
          </p:cNvCxnSpPr>
          <p:nvPr/>
        </p:nvCxnSpPr>
        <p:spPr>
          <a:xfrm>
            <a:off x="6222114" y="2767928"/>
            <a:ext cx="649083" cy="814519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25" name="Rectangle 524">
            <a:extLst>
              <a:ext uri="{FF2B5EF4-FFF2-40B4-BE49-F238E27FC236}">
                <a16:creationId xmlns:a16="http://schemas.microsoft.com/office/drawing/2014/main" id="{ED008528-F24D-7941-E76D-FFE6FF5943F4}"/>
              </a:ext>
            </a:extLst>
          </p:cNvPr>
          <p:cNvSpPr/>
          <p:nvPr/>
        </p:nvSpPr>
        <p:spPr>
          <a:xfrm>
            <a:off x="6355381" y="3582447"/>
            <a:ext cx="1031631" cy="690746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Negative Sentiment</a:t>
            </a:r>
          </a:p>
        </p:txBody>
      </p: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F87C1D1B-8D94-D832-B838-472ABB7373C1}"/>
              </a:ext>
            </a:extLst>
          </p:cNvPr>
          <p:cNvCxnSpPr>
            <a:cxnSpLocks/>
            <a:stCxn id="525" idx="3"/>
            <a:endCxn id="521" idx="1"/>
          </p:cNvCxnSpPr>
          <p:nvPr/>
        </p:nvCxnSpPr>
        <p:spPr>
          <a:xfrm>
            <a:off x="7387012" y="3927820"/>
            <a:ext cx="228665" cy="2934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60" name="Straight Connector 759">
            <a:extLst>
              <a:ext uri="{FF2B5EF4-FFF2-40B4-BE49-F238E27FC236}">
                <a16:creationId xmlns:a16="http://schemas.microsoft.com/office/drawing/2014/main" id="{0790694C-6A66-B35B-0202-8BA3B529A8ED}"/>
              </a:ext>
            </a:extLst>
          </p:cNvPr>
          <p:cNvCxnSpPr>
            <a:cxnSpLocks/>
            <a:stCxn id="470" idx="3"/>
            <a:endCxn id="767" idx="2"/>
          </p:cNvCxnSpPr>
          <p:nvPr/>
        </p:nvCxnSpPr>
        <p:spPr>
          <a:xfrm flipV="1">
            <a:off x="6222114" y="1481945"/>
            <a:ext cx="558025" cy="1285983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67" name="Rectangle 766">
            <a:extLst>
              <a:ext uri="{FF2B5EF4-FFF2-40B4-BE49-F238E27FC236}">
                <a16:creationId xmlns:a16="http://schemas.microsoft.com/office/drawing/2014/main" id="{EB5C64A1-6B47-E5F2-D218-551C50F457F8}"/>
              </a:ext>
            </a:extLst>
          </p:cNvPr>
          <p:cNvSpPr/>
          <p:nvPr/>
        </p:nvSpPr>
        <p:spPr>
          <a:xfrm>
            <a:off x="6264323" y="766294"/>
            <a:ext cx="1031631" cy="715651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Positive or Neutral Sentiment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CC9E06-5BE6-F475-B636-1A2244AD6FCE}"/>
              </a:ext>
            </a:extLst>
          </p:cNvPr>
          <p:cNvSpPr txBox="1"/>
          <p:nvPr/>
        </p:nvSpPr>
        <p:spPr>
          <a:xfrm>
            <a:off x="2007082" y="3404600"/>
            <a:ext cx="781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Fira Sans Condensed" panose="020B0503050000020004" pitchFamily="34" charset="0"/>
              </a:rPr>
              <a:t>95 Tweets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86913-B1F4-C419-8B79-55A865241DC0}"/>
              </a:ext>
            </a:extLst>
          </p:cNvPr>
          <p:cNvSpPr txBox="1"/>
          <p:nvPr/>
        </p:nvSpPr>
        <p:spPr>
          <a:xfrm>
            <a:off x="3528183" y="3404600"/>
            <a:ext cx="781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Fira Sans Condensed" panose="020B0503050000020004" pitchFamily="34" charset="0"/>
              </a:rPr>
              <a:t>55 Tweets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E84B74-7761-EEEC-1172-F4D8ED231669}"/>
              </a:ext>
            </a:extLst>
          </p:cNvPr>
          <p:cNvSpPr txBox="1"/>
          <p:nvPr/>
        </p:nvSpPr>
        <p:spPr>
          <a:xfrm>
            <a:off x="6546655" y="4358645"/>
            <a:ext cx="781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Fira Sans Condensed" panose="020B0503050000020004" pitchFamily="34" charset="0"/>
              </a:rPr>
              <a:t>36 Tweets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2189D6-67CC-C811-61CC-6DDF5CC4B053}"/>
              </a:ext>
            </a:extLst>
          </p:cNvPr>
          <p:cNvSpPr txBox="1"/>
          <p:nvPr/>
        </p:nvSpPr>
        <p:spPr>
          <a:xfrm>
            <a:off x="278165" y="3404600"/>
            <a:ext cx="781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Fira Sans Condensed" panose="020B0503050000020004" pitchFamily="34" charset="0"/>
              </a:rPr>
              <a:t>100 Tweets</a:t>
            </a:r>
          </a:p>
        </p:txBody>
      </p:sp>
      <p:sp>
        <p:nvSpPr>
          <p:cNvPr id="18" name="Google Shape;70;p17">
            <a:extLst>
              <a:ext uri="{FF2B5EF4-FFF2-40B4-BE49-F238E27FC236}">
                <a16:creationId xmlns:a16="http://schemas.microsoft.com/office/drawing/2014/main" id="{9481310E-8340-1D6D-1258-3031712C74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100" y="85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Evaluation of Sentiment Analysis</a:t>
            </a:r>
            <a:br>
              <a:rPr lang="tr-TR" dirty="0"/>
            </a:br>
            <a:endParaRPr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C8392C6-865B-8C48-C439-B184C8013E36}"/>
              </a:ext>
            </a:extLst>
          </p:cNvPr>
          <p:cNvSpPr txBox="1"/>
          <p:nvPr/>
        </p:nvSpPr>
        <p:spPr>
          <a:xfrm>
            <a:off x="5124801" y="3404600"/>
            <a:ext cx="781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Fira Sans Condensed" panose="020B0503050000020004" pitchFamily="34" charset="0"/>
              </a:rPr>
              <a:t>55 Tweets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0ABA589-3945-8DA8-79F9-9C36F04B7548}"/>
              </a:ext>
            </a:extLst>
          </p:cNvPr>
          <p:cNvSpPr txBox="1"/>
          <p:nvPr/>
        </p:nvSpPr>
        <p:spPr>
          <a:xfrm>
            <a:off x="6546655" y="1538942"/>
            <a:ext cx="781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Fira Sans Condensed" panose="020B0503050000020004" pitchFamily="34" charset="0"/>
              </a:rPr>
              <a:t>19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Fira Sans Condensed" panose="020B0503050000020004" pitchFamily="34" charset="0"/>
              </a:rPr>
              <a:t>Tweets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A3BE1BE-2B60-72FD-AB8D-73F413A7025B}"/>
              </a:ext>
            </a:extLst>
          </p:cNvPr>
          <p:cNvSpPr txBox="1"/>
          <p:nvPr/>
        </p:nvSpPr>
        <p:spPr>
          <a:xfrm>
            <a:off x="1741109" y="2296427"/>
            <a:ext cx="1335147" cy="954107"/>
          </a:xfrm>
          <a:prstGeom prst="rect">
            <a:avLst/>
          </a:prstGeom>
          <a:noFill/>
          <a:ln w="38100">
            <a:solidFill>
              <a:srgbClr val="024B54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b="1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  <a:p>
            <a:pPr algn="ctr"/>
            <a:r>
              <a:rPr lang="en-US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Remove tweets from the operator</a:t>
            </a:r>
          </a:p>
        </p:txBody>
      </p:sp>
    </p:spTree>
    <p:extLst>
      <p:ext uri="{BB962C8B-B14F-4D97-AF65-F5344CB8AC3E}">
        <p14:creationId xmlns:p14="http://schemas.microsoft.com/office/powerpoint/2010/main" val="1484673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85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Evaluation of Sentiment Analysis</a:t>
            </a:r>
            <a:endParaRPr dirty="0"/>
          </a:p>
        </p:txBody>
      </p:sp>
      <p:pic>
        <p:nvPicPr>
          <p:cNvPr id="9" name="Graphic 8" descr="Streetcar with solid fill">
            <a:extLst>
              <a:ext uri="{FF2B5EF4-FFF2-40B4-BE49-F238E27FC236}">
                <a16:creationId xmlns:a16="http://schemas.microsoft.com/office/drawing/2014/main" id="{7503BFE2-B475-2EED-E595-EE8EFDE40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100" y="891200"/>
            <a:ext cx="356615" cy="3566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72AE9E-7097-C1EF-BD5A-E72CBA4D8018}"/>
              </a:ext>
            </a:extLst>
          </p:cNvPr>
          <p:cNvSpPr txBox="1"/>
          <p:nvPr/>
        </p:nvSpPr>
        <p:spPr>
          <a:xfrm>
            <a:off x="1076715" y="920332"/>
            <a:ext cx="4454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Evaluation Scores of Sentiment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D0B323-ADB2-8F0B-0BBF-07DA4D28DA12}"/>
              </a:ext>
            </a:extLst>
          </p:cNvPr>
          <p:cNvSpPr txBox="1"/>
          <p:nvPr/>
        </p:nvSpPr>
        <p:spPr>
          <a:xfrm>
            <a:off x="720099" y="1242899"/>
            <a:ext cx="73471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Precision:         </a:t>
            </a: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0.875 </a:t>
            </a:r>
          </a:p>
          <a:p>
            <a:pPr lvl="1">
              <a:buClr>
                <a:schemeClr val="tx2"/>
              </a:buClr>
            </a:pP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	The model is reliable when it predicts positive sentiment, with 87.5% of 	positive predictions being accurate.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Recall:               </a:t>
            </a: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0.7778</a:t>
            </a:r>
          </a:p>
          <a:p>
            <a:pPr lvl="1">
              <a:buClr>
                <a:schemeClr val="tx2"/>
              </a:buClr>
            </a:pPr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	</a:t>
            </a: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The model correctly identified 77.78% of the actual positive tweets in the 	survey, indicating some missed positive tweets.</a:t>
            </a:r>
            <a:endParaRPr lang="en-US" sz="1600" b="1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Specificity:      </a:t>
            </a: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0.7895</a:t>
            </a:r>
            <a:endParaRPr lang="en-US" sz="1600" b="1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  <a:p>
            <a:pPr>
              <a:buClr>
                <a:schemeClr val="tx2"/>
              </a:buClr>
            </a:pPr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	</a:t>
            </a: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The model is reasonably good at identifying negative sentiment, with 	78.95% accuracy in negative predictions.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Accuracy:        </a:t>
            </a: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0.7818</a:t>
            </a:r>
            <a:endParaRPr lang="en-US" sz="1600" b="1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  <a:p>
            <a:pPr>
              <a:buClr>
                <a:schemeClr val="tx2"/>
              </a:buClr>
            </a:pPr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	</a:t>
            </a: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Overall model accuracy is 78.18%, considering both positive and negative  	predictions.</a:t>
            </a:r>
            <a:endParaRPr lang="en-US" sz="1600" b="1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F1 Score:        </a:t>
            </a: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0.8235</a:t>
            </a:r>
          </a:p>
          <a:p>
            <a:pPr lvl="1">
              <a:buClr>
                <a:schemeClr val="tx2"/>
              </a:buClr>
            </a:pP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	The F1 score, a balance of precision and recall, is 82.35%, reflecting a good 	overall model performance.</a:t>
            </a:r>
          </a:p>
        </p:txBody>
      </p:sp>
    </p:spTree>
    <p:extLst>
      <p:ext uri="{BB962C8B-B14F-4D97-AF65-F5344CB8AC3E}">
        <p14:creationId xmlns:p14="http://schemas.microsoft.com/office/powerpoint/2010/main" val="394710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85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Evaluation of LLM Analysis</a:t>
            </a:r>
            <a:br>
              <a:rPr lang="tr-TR" dirty="0"/>
            </a:br>
            <a:endParaRPr dirty="0"/>
          </a:p>
        </p:txBody>
      </p:sp>
      <p:pic>
        <p:nvPicPr>
          <p:cNvPr id="2" name="Graphic 1" descr="Streetcar with solid fill">
            <a:extLst>
              <a:ext uri="{FF2B5EF4-FFF2-40B4-BE49-F238E27FC236}">
                <a16:creationId xmlns:a16="http://schemas.microsoft.com/office/drawing/2014/main" id="{D2D9A098-C1CD-642D-7792-CD6291E5D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100" y="1055319"/>
            <a:ext cx="356615" cy="3566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D0406B-51CB-B5BC-1BDE-7F8F85797929}"/>
              </a:ext>
            </a:extLst>
          </p:cNvPr>
          <p:cNvSpPr txBox="1"/>
          <p:nvPr/>
        </p:nvSpPr>
        <p:spPr>
          <a:xfrm>
            <a:off x="1076715" y="1084451"/>
            <a:ext cx="4454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Why do we use “LLM Analysis”?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20B895-167F-D647-D84C-E1DFA5B33243}"/>
              </a:ext>
            </a:extLst>
          </p:cNvPr>
          <p:cNvSpPr txBox="1"/>
          <p:nvPr/>
        </p:nvSpPr>
        <p:spPr>
          <a:xfrm>
            <a:off x="720100" y="1471547"/>
            <a:ext cx="41332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To analyze passenger tweets for efficient categorization and resolution of train maintenance issues, including interpreting irony for accurate sentiment assessment.</a:t>
            </a:r>
          </a:p>
        </p:txBody>
      </p:sp>
      <p:pic>
        <p:nvPicPr>
          <p:cNvPr id="5" name="Graphic 4" descr="Streetcar with solid fill">
            <a:extLst>
              <a:ext uri="{FF2B5EF4-FFF2-40B4-BE49-F238E27FC236}">
                <a16:creationId xmlns:a16="http://schemas.microsoft.com/office/drawing/2014/main" id="{0896EA0C-1CB7-A8B1-9DB3-A897F98A9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100" y="2927105"/>
            <a:ext cx="356615" cy="3566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0B6D34-9401-0EF5-61F5-A0C176458A63}"/>
              </a:ext>
            </a:extLst>
          </p:cNvPr>
          <p:cNvSpPr txBox="1"/>
          <p:nvPr/>
        </p:nvSpPr>
        <p:spPr>
          <a:xfrm>
            <a:off x="1076715" y="2956237"/>
            <a:ext cx="4454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How is “LLM Analysis” evaluated?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B40F8C-B874-7C58-215E-EF71FE2FE8FD}"/>
              </a:ext>
            </a:extLst>
          </p:cNvPr>
          <p:cNvSpPr txBox="1"/>
          <p:nvPr/>
        </p:nvSpPr>
        <p:spPr>
          <a:xfrm>
            <a:off x="720100" y="3294791"/>
            <a:ext cx="4454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Evaluate the reliability of LLM Analysis by checking if it consistently provides the same output when given the same input.</a:t>
            </a:r>
          </a:p>
        </p:txBody>
      </p:sp>
      <p:pic>
        <p:nvPicPr>
          <p:cNvPr id="9" name="Picture 8" descr="A blue bird and white hashtag&#10;&#10;Description automatically generated">
            <a:extLst>
              <a:ext uri="{FF2B5EF4-FFF2-40B4-BE49-F238E27FC236}">
                <a16:creationId xmlns:a16="http://schemas.microsoft.com/office/drawing/2014/main" id="{3500BFF1-FD94-BC50-EAFA-028D571C1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646" y="711146"/>
            <a:ext cx="560482" cy="560482"/>
          </a:xfrm>
          <a:prstGeom prst="rect">
            <a:avLst/>
          </a:prstGeom>
        </p:spPr>
      </p:pic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D0140EA-B1CB-1E66-4E4E-491E92440C5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89298" y="1851506"/>
            <a:ext cx="1663179" cy="1663179"/>
          </a:xfrm>
          <a:prstGeom prst="rect">
            <a:avLst/>
          </a:prstGeom>
        </p:spPr>
      </p:pic>
      <p:sp>
        <p:nvSpPr>
          <p:cNvPr id="12" name="Arrow: Curved Up 11">
            <a:extLst>
              <a:ext uri="{FF2B5EF4-FFF2-40B4-BE49-F238E27FC236}">
                <a16:creationId xmlns:a16="http://schemas.microsoft.com/office/drawing/2014/main" id="{4081D0F5-C537-621E-76EB-B47E0E39BE06}"/>
              </a:ext>
            </a:extLst>
          </p:cNvPr>
          <p:cNvSpPr/>
          <p:nvPr/>
        </p:nvSpPr>
        <p:spPr>
          <a:xfrm>
            <a:off x="7408108" y="3563162"/>
            <a:ext cx="1369277" cy="752289"/>
          </a:xfrm>
          <a:prstGeom prst="curvedUpArrow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Arrow: Curved Up 12">
            <a:extLst>
              <a:ext uri="{FF2B5EF4-FFF2-40B4-BE49-F238E27FC236}">
                <a16:creationId xmlns:a16="http://schemas.microsoft.com/office/drawing/2014/main" id="{B8C56EFF-63FF-44DB-B247-42387F30B04F}"/>
              </a:ext>
            </a:extLst>
          </p:cNvPr>
          <p:cNvSpPr/>
          <p:nvPr/>
        </p:nvSpPr>
        <p:spPr>
          <a:xfrm flipH="1">
            <a:off x="5857121" y="3586881"/>
            <a:ext cx="1451894" cy="791287"/>
          </a:xfrm>
          <a:prstGeom prst="curvedUpArrow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8F42151F-653A-B7B9-79F8-E6C75CADBBA7}"/>
              </a:ext>
            </a:extLst>
          </p:cNvPr>
          <p:cNvSpPr/>
          <p:nvPr/>
        </p:nvSpPr>
        <p:spPr>
          <a:xfrm>
            <a:off x="6831308" y="1359074"/>
            <a:ext cx="232926" cy="342045"/>
          </a:xfrm>
          <a:prstGeom prst="downArrow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31B456-1576-11C6-581C-DDC8B6AD5A89}"/>
              </a:ext>
            </a:extLst>
          </p:cNvPr>
          <p:cNvSpPr/>
          <p:nvPr/>
        </p:nvSpPr>
        <p:spPr>
          <a:xfrm>
            <a:off x="5275385" y="2045362"/>
            <a:ext cx="1140860" cy="46093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FFFF"/>
                </a:solidFill>
              </a:rPr>
              <a:t>Suggestion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43F976-6D5F-892F-F523-499014918A13}"/>
              </a:ext>
            </a:extLst>
          </p:cNvPr>
          <p:cNvSpPr txBox="1"/>
          <p:nvPr/>
        </p:nvSpPr>
        <p:spPr>
          <a:xfrm>
            <a:off x="7009721" y="2045361"/>
            <a:ext cx="719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Fira Sans Condensed" panose="020B0503050000020004" pitchFamily="34" charset="0"/>
              </a:rPr>
              <a:t>LLM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D9E2D385-C8C6-A6A1-7081-BB7800E9442A}"/>
              </a:ext>
            </a:extLst>
          </p:cNvPr>
          <p:cNvSpPr/>
          <p:nvPr/>
        </p:nvSpPr>
        <p:spPr>
          <a:xfrm>
            <a:off x="7509178" y="1359073"/>
            <a:ext cx="232926" cy="342045"/>
          </a:xfrm>
          <a:prstGeom prst="downArrow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blue and white cartoon robot with speech bubbles&#10;&#10;Description automatically generated">
            <a:extLst>
              <a:ext uri="{FF2B5EF4-FFF2-40B4-BE49-F238E27FC236}">
                <a16:creationId xmlns:a16="http://schemas.microsoft.com/office/drawing/2014/main" id="{1A3F269F-BF23-2B37-3E20-6ECFC3E2C78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123801" y="2644182"/>
            <a:ext cx="882232" cy="88223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9E687AC-E83F-12F2-571B-8CE0024BC9DB}"/>
              </a:ext>
            </a:extLst>
          </p:cNvPr>
          <p:cNvSpPr/>
          <p:nvPr/>
        </p:nvSpPr>
        <p:spPr>
          <a:xfrm>
            <a:off x="7956062" y="2119133"/>
            <a:ext cx="1155591" cy="4001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FFFF"/>
                </a:solidFill>
              </a:rPr>
              <a:t>Suggestion 2</a:t>
            </a:r>
          </a:p>
        </p:txBody>
      </p:sp>
      <p:pic>
        <p:nvPicPr>
          <p:cNvPr id="22" name="Picture 21" descr="A blue and white cartoon robot with speech bubbles&#10;&#10;Description automatically generated">
            <a:extLst>
              <a:ext uri="{FF2B5EF4-FFF2-40B4-BE49-F238E27FC236}">
                <a16:creationId xmlns:a16="http://schemas.microsoft.com/office/drawing/2014/main" id="{46C9C5DF-8596-410D-5E91-72F9D00F012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516141" y="2627898"/>
            <a:ext cx="882232" cy="88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6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85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Evaluation of LLM Analysis</a:t>
            </a:r>
            <a:br>
              <a:rPr lang="tr-TR" dirty="0"/>
            </a:br>
            <a:endParaRPr dirty="0"/>
          </a:p>
        </p:txBody>
      </p:sp>
      <p:pic>
        <p:nvPicPr>
          <p:cNvPr id="5" name="Graphic 4" descr="Streetcar with solid fill">
            <a:extLst>
              <a:ext uri="{FF2B5EF4-FFF2-40B4-BE49-F238E27FC236}">
                <a16:creationId xmlns:a16="http://schemas.microsoft.com/office/drawing/2014/main" id="{0896EA0C-1CB7-A8B1-9DB3-A897F98A9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100" y="879477"/>
            <a:ext cx="356615" cy="3566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0B6D34-9401-0EF5-61F5-A0C176458A63}"/>
              </a:ext>
            </a:extLst>
          </p:cNvPr>
          <p:cNvSpPr txBox="1"/>
          <p:nvPr/>
        </p:nvSpPr>
        <p:spPr>
          <a:xfrm>
            <a:off x="1076715" y="908609"/>
            <a:ext cx="4454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Does “LLM Analysis” give consistent result?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B40F8C-B874-7C58-215E-EF71FE2FE8FD}"/>
              </a:ext>
            </a:extLst>
          </p:cNvPr>
          <p:cNvSpPr txBox="1"/>
          <p:nvPr/>
        </p:nvSpPr>
        <p:spPr>
          <a:xfrm>
            <a:off x="720099" y="1218458"/>
            <a:ext cx="81972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Consistency in formatting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Topics and Categorization.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Detailed Suggestions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Handling Irony</a:t>
            </a:r>
          </a:p>
        </p:txBody>
      </p:sp>
      <p:pic>
        <p:nvPicPr>
          <p:cNvPr id="8" name="Graphic 7" descr="Streetcar with solid fill">
            <a:extLst>
              <a:ext uri="{FF2B5EF4-FFF2-40B4-BE49-F238E27FC236}">
                <a16:creationId xmlns:a16="http://schemas.microsoft.com/office/drawing/2014/main" id="{D5C30589-78BE-E55B-1E3E-127FFEBBB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99" y="2854793"/>
            <a:ext cx="356615" cy="3566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647FA7-AC4C-118E-3F14-2CC72F36440A}"/>
              </a:ext>
            </a:extLst>
          </p:cNvPr>
          <p:cNvSpPr txBox="1"/>
          <p:nvPr/>
        </p:nvSpPr>
        <p:spPr>
          <a:xfrm>
            <a:off x="1076714" y="2879211"/>
            <a:ext cx="5330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Fira Sans Condensed" panose="020B0503050000020004" pitchFamily="34" charset="0"/>
              </a:rPr>
              <a:t>What are necessary reactions?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3AFD9B-E99B-B8CF-1937-DD9B9FB43835}"/>
              </a:ext>
            </a:extLst>
          </p:cNvPr>
          <p:cNvSpPr txBox="1"/>
          <p:nvPr/>
        </p:nvSpPr>
        <p:spPr>
          <a:xfrm>
            <a:off x="720099" y="3184651"/>
            <a:ext cx="4695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User feedback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Continuous improvement</a:t>
            </a:r>
          </a:p>
        </p:txBody>
      </p:sp>
    </p:spTree>
    <p:extLst>
      <p:ext uri="{BB962C8B-B14F-4D97-AF65-F5344CB8AC3E}">
        <p14:creationId xmlns:p14="http://schemas.microsoft.com/office/powerpoint/2010/main" val="2175354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85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Evaluation of KPIs</a:t>
            </a:r>
            <a:br>
              <a:rPr lang="tr-TR" dirty="0"/>
            </a:br>
            <a:endParaRPr dirty="0"/>
          </a:p>
        </p:txBody>
      </p:sp>
      <p:pic>
        <p:nvPicPr>
          <p:cNvPr id="3" name="Graphic 2" descr="Streetcar with solid fill">
            <a:extLst>
              <a:ext uri="{FF2B5EF4-FFF2-40B4-BE49-F238E27FC236}">
                <a16:creationId xmlns:a16="http://schemas.microsoft.com/office/drawing/2014/main" id="{512C4BF7-4BD4-C44F-6C4A-46926822B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100" y="1055319"/>
            <a:ext cx="356615" cy="3566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1685B7-7870-347F-9D4A-03013C1C930D}"/>
              </a:ext>
            </a:extLst>
          </p:cNvPr>
          <p:cNvSpPr txBox="1"/>
          <p:nvPr/>
        </p:nvSpPr>
        <p:spPr>
          <a:xfrm>
            <a:off x="1156447" y="1073380"/>
            <a:ext cx="3926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Customer Satisfaction</a:t>
            </a:r>
          </a:p>
        </p:txBody>
      </p:sp>
      <p:pic>
        <p:nvPicPr>
          <p:cNvPr id="7" name="Graphic 6" descr="Streetcar with solid fill">
            <a:extLst>
              <a:ext uri="{FF2B5EF4-FFF2-40B4-BE49-F238E27FC236}">
                <a16:creationId xmlns:a16="http://schemas.microsoft.com/office/drawing/2014/main" id="{C953CD3A-C957-AF6D-9FDF-777404962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100" y="1768605"/>
            <a:ext cx="356615" cy="3566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49CCDF-1576-6BBD-804A-DAF0997E2312}"/>
              </a:ext>
            </a:extLst>
          </p:cNvPr>
          <p:cNvSpPr txBox="1"/>
          <p:nvPr/>
        </p:nvSpPr>
        <p:spPr>
          <a:xfrm>
            <a:off x="1156447" y="1786666"/>
            <a:ext cx="3926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Service</a:t>
            </a:r>
            <a:r>
              <a:rPr lang="en-US" sz="1600" i="0" dirty="0">
                <a:solidFill>
                  <a:schemeClr val="accent4"/>
                </a:solidFill>
                <a:effectLst/>
                <a:latin typeface="Fira Sans Condensed" panose="020B0503050000020004" pitchFamily="34" charset="0"/>
              </a:rPr>
              <a:t> Quality Improvement</a:t>
            </a:r>
            <a:endParaRPr lang="en-US" sz="1600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</p:txBody>
      </p:sp>
      <p:pic>
        <p:nvPicPr>
          <p:cNvPr id="9" name="Graphic 8" descr="Streetcar with solid fill">
            <a:extLst>
              <a:ext uri="{FF2B5EF4-FFF2-40B4-BE49-F238E27FC236}">
                <a16:creationId xmlns:a16="http://schemas.microsoft.com/office/drawing/2014/main" id="{E90B2DAE-6616-C6C4-03E6-7CEA2DC88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99" y="2481891"/>
            <a:ext cx="356615" cy="3566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375EDE-F49C-D676-0435-C70E6FDEF944}"/>
              </a:ext>
            </a:extLst>
          </p:cNvPr>
          <p:cNvSpPr txBox="1"/>
          <p:nvPr/>
        </p:nvSpPr>
        <p:spPr>
          <a:xfrm>
            <a:off x="1156447" y="2499952"/>
            <a:ext cx="3926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Operational Efficiency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C28F64-21F1-92AD-3815-C991C12D452D}"/>
              </a:ext>
            </a:extLst>
          </p:cNvPr>
          <p:cNvSpPr txBox="1"/>
          <p:nvPr/>
        </p:nvSpPr>
        <p:spPr>
          <a:xfrm>
            <a:off x="1156447" y="3213238"/>
            <a:ext cx="3926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Cost of Maintenance</a:t>
            </a:r>
          </a:p>
        </p:txBody>
      </p:sp>
      <p:pic>
        <p:nvPicPr>
          <p:cNvPr id="13" name="Graphic 12" descr="Streetcar with solid fill">
            <a:extLst>
              <a:ext uri="{FF2B5EF4-FFF2-40B4-BE49-F238E27FC236}">
                <a16:creationId xmlns:a16="http://schemas.microsoft.com/office/drawing/2014/main" id="{77FC149C-07CD-F2CA-F872-EA8F14C78F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98" y="3195177"/>
            <a:ext cx="356615" cy="356615"/>
          </a:xfrm>
          <a:prstGeom prst="rect">
            <a:avLst/>
          </a:prstGeom>
        </p:spPr>
      </p:pic>
      <p:pic>
        <p:nvPicPr>
          <p:cNvPr id="14" name="Graphic 13" descr="Streetcar with solid fill">
            <a:extLst>
              <a:ext uri="{FF2B5EF4-FFF2-40B4-BE49-F238E27FC236}">
                <a16:creationId xmlns:a16="http://schemas.microsoft.com/office/drawing/2014/main" id="{503385A9-588A-990E-A065-B2371AF09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98" y="3908463"/>
            <a:ext cx="356615" cy="3566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442234B-5534-4885-149D-7A5CCAAA7740}"/>
              </a:ext>
            </a:extLst>
          </p:cNvPr>
          <p:cNvSpPr txBox="1"/>
          <p:nvPr/>
        </p:nvSpPr>
        <p:spPr>
          <a:xfrm>
            <a:off x="1156447" y="3926524"/>
            <a:ext cx="3926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Equipment Reliability</a:t>
            </a:r>
          </a:p>
        </p:txBody>
      </p:sp>
    </p:spTree>
    <p:extLst>
      <p:ext uri="{BB962C8B-B14F-4D97-AF65-F5344CB8AC3E}">
        <p14:creationId xmlns:p14="http://schemas.microsoft.com/office/powerpoint/2010/main" val="1822146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>
            <a:spLocks noGrp="1"/>
          </p:cNvSpPr>
          <p:nvPr>
            <p:ph type="title"/>
          </p:nvPr>
        </p:nvSpPr>
        <p:spPr>
          <a:xfrm>
            <a:off x="720100" y="9093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</a:pPr>
            <a:r>
              <a:rPr lang="tr-TR" dirty="0" err="1">
                <a:latin typeface="Rajdhani" panose="020B0604020202020204" charset="-94"/>
                <a:ea typeface="Fira Sans Condensed"/>
                <a:cs typeface="Rajdhani" panose="020B0604020202020204" charset="-94"/>
                <a:sym typeface="Fira Sans Condensed"/>
              </a:rPr>
              <a:t>Summary</a:t>
            </a:r>
            <a:endParaRPr lang="tr-TR" dirty="0">
              <a:solidFill>
                <a:schemeClr val="lt2"/>
              </a:solidFill>
              <a:latin typeface="Rajdhani" panose="020B0604020202020204" charset="-94"/>
              <a:ea typeface="Fira Sans Condensed"/>
              <a:cs typeface="Rajdhani" panose="020B0604020202020204" charset="-94"/>
              <a:sym typeface="Fira Sans Condense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4468FB-5090-8DF0-D530-F3F01C50DE97}"/>
              </a:ext>
            </a:extLst>
          </p:cNvPr>
          <p:cNvSpPr txBox="1"/>
          <p:nvPr/>
        </p:nvSpPr>
        <p:spPr>
          <a:xfrm>
            <a:off x="1250156" y="969256"/>
            <a:ext cx="5909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348A7B-113E-D7A6-21DF-715B1238EDAB}"/>
              </a:ext>
            </a:extLst>
          </p:cNvPr>
          <p:cNvSpPr txBox="1"/>
          <p:nvPr/>
        </p:nvSpPr>
        <p:spPr>
          <a:xfrm>
            <a:off x="1250155" y="4160524"/>
            <a:ext cx="7723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2"/>
                </a:solidFill>
                <a:latin typeface="Fira Sans Condensed" panose="020B0503050000020004" pitchFamily="34" charset="0"/>
              </a:rPr>
              <a:t> </a:t>
            </a:r>
            <a:endParaRPr lang="en-US" sz="1600" dirty="0">
              <a:solidFill>
                <a:schemeClr val="tx2"/>
              </a:solidFill>
              <a:latin typeface="Fira Sans Condensed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237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B93FA7-5708-67D7-ACBE-FEC9E099F0BC}"/>
              </a:ext>
            </a:extLst>
          </p:cNvPr>
          <p:cNvSpPr txBox="1"/>
          <p:nvPr/>
        </p:nvSpPr>
        <p:spPr>
          <a:xfrm>
            <a:off x="810635" y="1971109"/>
            <a:ext cx="737440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rtl="0" fontAlgn="base">
              <a:buClr>
                <a:schemeClr val="tx2"/>
              </a:buClr>
            </a:pPr>
            <a:r>
              <a:rPr lang="en-US" sz="3200" dirty="0">
                <a:solidFill>
                  <a:schemeClr val="lt2"/>
                </a:solidFill>
                <a:latin typeface="Fira Sans Condensed"/>
              </a:rPr>
              <a:t>Thank you!</a:t>
            </a:r>
          </a:p>
          <a:p>
            <a:pPr>
              <a:buClr>
                <a:schemeClr val="tx2"/>
              </a:buClr>
            </a:pPr>
            <a:endParaRPr lang="tr-TR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1519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" name="Picture 782" descr="A train on a foggy night&#10;&#10;Description automatically generated">
            <a:extLst>
              <a:ext uri="{FF2B5EF4-FFF2-40B4-BE49-F238E27FC236}">
                <a16:creationId xmlns:a16="http://schemas.microsoft.com/office/drawing/2014/main" id="{46CFAEDD-0360-5F29-9BEE-46B1F8D727F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2758" y="362977"/>
            <a:ext cx="8671073" cy="4662020"/>
          </a:xfrm>
          <a:prstGeom prst="rect">
            <a:avLst/>
          </a:prstGeom>
          <a:effectLst>
            <a:glow>
              <a:schemeClr val="accent1">
                <a:alpha val="0"/>
              </a:schemeClr>
            </a:glow>
            <a:outerShdw blurRad="1244600" dist="63500" dir="19020000" algn="ctr" rotWithShape="0">
              <a:srgbClr val="000000">
                <a:alpha val="43137"/>
              </a:srgbClr>
            </a:outerShdw>
            <a:reflection blurRad="1270000" stA="0" endPos="65000" dist="990600" dir="5400000" sy="-100000" algn="bl" rotWithShape="0"/>
            <a:softEdge rad="635000"/>
          </a:effectLst>
        </p:spPr>
      </p:pic>
      <p:sp>
        <p:nvSpPr>
          <p:cNvPr id="696" name="Google Shape;696;p30"/>
          <p:cNvSpPr txBox="1">
            <a:spLocks noGrp="1"/>
          </p:cNvSpPr>
          <p:nvPr>
            <p:ph type="title"/>
          </p:nvPr>
        </p:nvSpPr>
        <p:spPr>
          <a:xfrm>
            <a:off x="720100" y="20786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Table</a:t>
            </a:r>
            <a:r>
              <a:rPr lang="tr-TR" dirty="0"/>
              <a:t> of Content</a:t>
            </a:r>
            <a:endParaRPr dirty="0"/>
          </a:p>
        </p:txBody>
      </p:sp>
      <p:grpSp>
        <p:nvGrpSpPr>
          <p:cNvPr id="722" name="Google Shape;722;p30"/>
          <p:cNvGrpSpPr/>
          <p:nvPr/>
        </p:nvGrpSpPr>
        <p:grpSpPr>
          <a:xfrm>
            <a:off x="5592546" y="1417575"/>
            <a:ext cx="2053620" cy="572697"/>
            <a:chOff x="5535122" y="2634933"/>
            <a:chExt cx="2923460" cy="619576"/>
          </a:xfrm>
        </p:grpSpPr>
        <p:sp>
          <p:nvSpPr>
            <p:cNvPr id="725" name="Google Shape;725;p30"/>
            <p:cNvSpPr txBox="1"/>
            <p:nvPr/>
          </p:nvSpPr>
          <p:spPr>
            <a:xfrm>
              <a:off x="6248482" y="2770009"/>
              <a:ext cx="22101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726" name="Google Shape;726;p30"/>
            <p:cNvSpPr txBox="1"/>
            <p:nvPr/>
          </p:nvSpPr>
          <p:spPr>
            <a:xfrm>
              <a:off x="5535122" y="2634933"/>
              <a:ext cx="731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0</a:t>
              </a:r>
              <a:r>
                <a:rPr lang="tr-TR" sz="20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2</a:t>
              </a:r>
              <a:endParaRPr sz="2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cxnSp>
        <p:nvCxnSpPr>
          <p:cNvPr id="654" name="Straight Connector 653">
            <a:extLst>
              <a:ext uri="{FF2B5EF4-FFF2-40B4-BE49-F238E27FC236}">
                <a16:creationId xmlns:a16="http://schemas.microsoft.com/office/drawing/2014/main" id="{598CCAD7-3565-8FBD-762D-E64AA4B2753C}"/>
              </a:ext>
            </a:extLst>
          </p:cNvPr>
          <p:cNvCxnSpPr>
            <a:cxnSpLocks/>
          </p:cNvCxnSpPr>
          <p:nvPr/>
        </p:nvCxnSpPr>
        <p:spPr>
          <a:xfrm>
            <a:off x="4774781" y="971490"/>
            <a:ext cx="0" cy="3586963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60" name="Straight Connector 659">
            <a:extLst>
              <a:ext uri="{FF2B5EF4-FFF2-40B4-BE49-F238E27FC236}">
                <a16:creationId xmlns:a16="http://schemas.microsoft.com/office/drawing/2014/main" id="{B142A2F0-71B0-A87C-AF54-31B26BF01275}"/>
              </a:ext>
            </a:extLst>
          </p:cNvPr>
          <p:cNvCxnSpPr/>
          <p:nvPr/>
        </p:nvCxnSpPr>
        <p:spPr>
          <a:xfrm>
            <a:off x="3925895" y="3802742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3" name="TextBox 672">
            <a:extLst>
              <a:ext uri="{FF2B5EF4-FFF2-40B4-BE49-F238E27FC236}">
                <a16:creationId xmlns:a16="http://schemas.microsoft.com/office/drawing/2014/main" id="{A0ECE4B7-32E0-A8D0-8C13-CB6EFB324408}"/>
              </a:ext>
            </a:extLst>
          </p:cNvPr>
          <p:cNvSpPr txBox="1"/>
          <p:nvPr/>
        </p:nvSpPr>
        <p:spPr>
          <a:xfrm>
            <a:off x="2568223" y="2234919"/>
            <a:ext cx="1748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0</a:t>
            </a:r>
            <a:r>
              <a:rPr lang="tr-TR" sz="2000" b="1" dirty="0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3</a:t>
            </a:r>
            <a:endParaRPr lang="en" sz="2000" b="1" dirty="0">
              <a:solidFill>
                <a:schemeClr val="lt2"/>
              </a:solidFill>
              <a:latin typeface="Rajdhani"/>
              <a:cs typeface="Rajdhani"/>
              <a:sym typeface="Rajdhani"/>
            </a:endParaRPr>
          </a:p>
        </p:txBody>
      </p:sp>
      <p:sp>
        <p:nvSpPr>
          <p:cNvPr id="676" name="TextBox 675">
            <a:extLst>
              <a:ext uri="{FF2B5EF4-FFF2-40B4-BE49-F238E27FC236}">
                <a16:creationId xmlns:a16="http://schemas.microsoft.com/office/drawing/2014/main" id="{72AC95D1-80C0-0263-ED3C-21D68345F13F}"/>
              </a:ext>
            </a:extLst>
          </p:cNvPr>
          <p:cNvSpPr txBox="1"/>
          <p:nvPr/>
        </p:nvSpPr>
        <p:spPr>
          <a:xfrm>
            <a:off x="720100" y="2245288"/>
            <a:ext cx="23814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Evaluation of Sentiment Analysis</a:t>
            </a:r>
          </a:p>
        </p:txBody>
      </p:sp>
      <p:sp>
        <p:nvSpPr>
          <p:cNvPr id="681" name="TextBox 680">
            <a:extLst>
              <a:ext uri="{FF2B5EF4-FFF2-40B4-BE49-F238E27FC236}">
                <a16:creationId xmlns:a16="http://schemas.microsoft.com/office/drawing/2014/main" id="{B3423450-4F43-7F28-9574-FE1B7BB63E8D}"/>
              </a:ext>
            </a:extLst>
          </p:cNvPr>
          <p:cNvSpPr txBox="1"/>
          <p:nvPr/>
        </p:nvSpPr>
        <p:spPr>
          <a:xfrm>
            <a:off x="6133391" y="2953174"/>
            <a:ext cx="22604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Evaluation of LLM Analysis</a:t>
            </a:r>
            <a:endParaRPr lang="de-DE" sz="2000" b="1" dirty="0">
              <a:solidFill>
                <a:schemeClr val="lt2"/>
              </a:solidFill>
              <a:latin typeface="Rajdhani"/>
              <a:cs typeface="Rajdhani"/>
              <a:sym typeface="Rajdhani"/>
            </a:endParaRPr>
          </a:p>
        </p:txBody>
      </p:sp>
      <p:sp>
        <p:nvSpPr>
          <p:cNvPr id="684" name="TextBox 683">
            <a:extLst>
              <a:ext uri="{FF2B5EF4-FFF2-40B4-BE49-F238E27FC236}">
                <a16:creationId xmlns:a16="http://schemas.microsoft.com/office/drawing/2014/main" id="{B7331666-3B1D-798A-A344-3A151124490D}"/>
              </a:ext>
            </a:extLst>
          </p:cNvPr>
          <p:cNvSpPr txBox="1"/>
          <p:nvPr/>
        </p:nvSpPr>
        <p:spPr>
          <a:xfrm>
            <a:off x="3060805" y="3708276"/>
            <a:ext cx="8410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0</a:t>
            </a:r>
            <a:r>
              <a:rPr lang="tr-TR" sz="2000" b="1" dirty="0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5</a:t>
            </a:r>
            <a:endParaRPr lang="en" sz="2000" b="1" dirty="0">
              <a:solidFill>
                <a:schemeClr val="lt2"/>
              </a:solidFill>
              <a:latin typeface="Rajdhani"/>
              <a:cs typeface="Rajdhani"/>
              <a:sym typeface="Rajdhani"/>
            </a:endParaRPr>
          </a:p>
        </p:txBody>
      </p:sp>
      <p:sp>
        <p:nvSpPr>
          <p:cNvPr id="686" name="TextBox 685">
            <a:extLst>
              <a:ext uri="{FF2B5EF4-FFF2-40B4-BE49-F238E27FC236}">
                <a16:creationId xmlns:a16="http://schemas.microsoft.com/office/drawing/2014/main" id="{27D9DB57-61DE-D66F-73EF-1E1441F9FD04}"/>
              </a:ext>
            </a:extLst>
          </p:cNvPr>
          <p:cNvSpPr txBox="1"/>
          <p:nvPr/>
        </p:nvSpPr>
        <p:spPr>
          <a:xfrm>
            <a:off x="731927" y="3709100"/>
            <a:ext cx="24921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Evaluation of KPIs</a:t>
            </a:r>
          </a:p>
        </p:txBody>
      </p:sp>
      <p:cxnSp>
        <p:nvCxnSpPr>
          <p:cNvPr id="744" name="Google Shape;741;p30">
            <a:extLst>
              <a:ext uri="{FF2B5EF4-FFF2-40B4-BE49-F238E27FC236}">
                <a16:creationId xmlns:a16="http://schemas.microsoft.com/office/drawing/2014/main" id="{263CDC1C-AA83-33C8-972D-2A03257DB6E4}"/>
              </a:ext>
            </a:extLst>
          </p:cNvPr>
          <p:cNvCxnSpPr>
            <a:cxnSpLocks/>
          </p:cNvCxnSpPr>
          <p:nvPr/>
        </p:nvCxnSpPr>
        <p:spPr>
          <a:xfrm flipV="1">
            <a:off x="3983598" y="986046"/>
            <a:ext cx="771267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61" name="Google Shape;741;p30">
            <a:extLst>
              <a:ext uri="{FF2B5EF4-FFF2-40B4-BE49-F238E27FC236}">
                <a16:creationId xmlns:a16="http://schemas.microsoft.com/office/drawing/2014/main" id="{D4237317-2649-FC7A-3679-9FD02E94C85E}"/>
              </a:ext>
            </a:extLst>
          </p:cNvPr>
          <p:cNvCxnSpPr>
            <a:cxnSpLocks/>
          </p:cNvCxnSpPr>
          <p:nvPr/>
        </p:nvCxnSpPr>
        <p:spPr>
          <a:xfrm flipV="1">
            <a:off x="4010866" y="2426344"/>
            <a:ext cx="770400" cy="1252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62" name="Google Shape;738;p30">
            <a:extLst>
              <a:ext uri="{FF2B5EF4-FFF2-40B4-BE49-F238E27FC236}">
                <a16:creationId xmlns:a16="http://schemas.microsoft.com/office/drawing/2014/main" id="{45228067-FA83-F16A-7147-B529C4D64D84}"/>
              </a:ext>
            </a:extLst>
          </p:cNvPr>
          <p:cNvCxnSpPr>
            <a:cxnSpLocks/>
          </p:cNvCxnSpPr>
          <p:nvPr/>
        </p:nvCxnSpPr>
        <p:spPr>
          <a:xfrm flipH="1">
            <a:off x="4781266" y="3171246"/>
            <a:ext cx="770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63" name="Google Shape;741;p30">
            <a:extLst>
              <a:ext uri="{FF2B5EF4-FFF2-40B4-BE49-F238E27FC236}">
                <a16:creationId xmlns:a16="http://schemas.microsoft.com/office/drawing/2014/main" id="{BDDD3328-58FF-E4BB-1083-35CAD7ADCFF1}"/>
              </a:ext>
            </a:extLst>
          </p:cNvPr>
          <p:cNvCxnSpPr>
            <a:cxnSpLocks/>
          </p:cNvCxnSpPr>
          <p:nvPr/>
        </p:nvCxnSpPr>
        <p:spPr>
          <a:xfrm>
            <a:off x="4010866" y="3892660"/>
            <a:ext cx="770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68" name="TextBox 767">
            <a:extLst>
              <a:ext uri="{FF2B5EF4-FFF2-40B4-BE49-F238E27FC236}">
                <a16:creationId xmlns:a16="http://schemas.microsoft.com/office/drawing/2014/main" id="{8F67B28E-D51E-D84B-1594-5FF79291E2E9}"/>
              </a:ext>
            </a:extLst>
          </p:cNvPr>
          <p:cNvSpPr txBox="1"/>
          <p:nvPr/>
        </p:nvSpPr>
        <p:spPr>
          <a:xfrm>
            <a:off x="5592546" y="2953174"/>
            <a:ext cx="5541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0</a:t>
            </a:r>
            <a:r>
              <a:rPr lang="tr-TR" sz="2000" b="1" dirty="0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4</a:t>
            </a:r>
            <a:endParaRPr lang="en" sz="2000" b="1" dirty="0">
              <a:solidFill>
                <a:schemeClr val="lt2"/>
              </a:solidFill>
              <a:latin typeface="Rajdhani"/>
              <a:cs typeface="Rajdhani"/>
              <a:sym typeface="Rajdhan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6EDCF4-FAD7-2552-1541-1C4BC71520BA}"/>
              </a:ext>
            </a:extLst>
          </p:cNvPr>
          <p:cNvSpPr txBox="1"/>
          <p:nvPr/>
        </p:nvSpPr>
        <p:spPr>
          <a:xfrm>
            <a:off x="6133391" y="1416368"/>
            <a:ext cx="26747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Evaluation of Irony</a:t>
            </a:r>
            <a:endParaRPr lang="de-DE" sz="2000" b="1" dirty="0">
              <a:solidFill>
                <a:schemeClr val="lt2"/>
              </a:solidFill>
              <a:latin typeface="Rajdhani"/>
              <a:cs typeface="Rajdhani"/>
              <a:sym typeface="Rajdhani"/>
            </a:endParaRPr>
          </a:p>
        </p:txBody>
      </p:sp>
      <p:cxnSp>
        <p:nvCxnSpPr>
          <p:cNvPr id="9" name="Google Shape;738;p30">
            <a:extLst>
              <a:ext uri="{FF2B5EF4-FFF2-40B4-BE49-F238E27FC236}">
                <a16:creationId xmlns:a16="http://schemas.microsoft.com/office/drawing/2014/main" id="{DD5B94D0-0470-4544-B8C3-2CC7EF392B07}"/>
              </a:ext>
            </a:extLst>
          </p:cNvPr>
          <p:cNvCxnSpPr>
            <a:cxnSpLocks/>
          </p:cNvCxnSpPr>
          <p:nvPr/>
        </p:nvCxnSpPr>
        <p:spPr>
          <a:xfrm flipH="1">
            <a:off x="4781266" y="1643514"/>
            <a:ext cx="770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734674E-B38E-3E4B-9141-8406C80AB59D}"/>
              </a:ext>
            </a:extLst>
          </p:cNvPr>
          <p:cNvSpPr txBox="1"/>
          <p:nvPr/>
        </p:nvSpPr>
        <p:spPr>
          <a:xfrm>
            <a:off x="731927" y="813253"/>
            <a:ext cx="23814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Introduction</a:t>
            </a:r>
            <a:r>
              <a:rPr lang="en-US" sz="2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 and Steps of Evaluation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935DC9-1947-C501-176B-62BAF2E77DB0}"/>
              </a:ext>
            </a:extLst>
          </p:cNvPr>
          <p:cNvSpPr txBox="1"/>
          <p:nvPr/>
        </p:nvSpPr>
        <p:spPr>
          <a:xfrm>
            <a:off x="2519916" y="813253"/>
            <a:ext cx="1748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0</a:t>
            </a:r>
            <a:r>
              <a:rPr lang="tr-TR" sz="2000" b="1" dirty="0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1</a:t>
            </a:r>
            <a:endParaRPr lang="en" sz="2000" b="1" dirty="0">
              <a:solidFill>
                <a:schemeClr val="lt2"/>
              </a:solidFill>
              <a:latin typeface="Rajdhani"/>
              <a:cs typeface="Rajdhani"/>
              <a:sym typeface="Rajdhani"/>
            </a:endParaRPr>
          </a:p>
        </p:txBody>
      </p:sp>
      <p:cxnSp>
        <p:nvCxnSpPr>
          <p:cNvPr id="4" name="Google Shape;738;p30">
            <a:extLst>
              <a:ext uri="{FF2B5EF4-FFF2-40B4-BE49-F238E27FC236}">
                <a16:creationId xmlns:a16="http://schemas.microsoft.com/office/drawing/2014/main" id="{C1617F62-5D95-0F65-AA05-F5A9B9392FAC}"/>
              </a:ext>
            </a:extLst>
          </p:cNvPr>
          <p:cNvCxnSpPr>
            <a:cxnSpLocks/>
          </p:cNvCxnSpPr>
          <p:nvPr/>
        </p:nvCxnSpPr>
        <p:spPr>
          <a:xfrm flipH="1">
            <a:off x="4781266" y="4558453"/>
            <a:ext cx="770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4D1AC56-432F-A62A-B1A9-0F309C27A952}"/>
              </a:ext>
            </a:extLst>
          </p:cNvPr>
          <p:cNvSpPr txBox="1"/>
          <p:nvPr/>
        </p:nvSpPr>
        <p:spPr>
          <a:xfrm>
            <a:off x="5576549" y="4350242"/>
            <a:ext cx="5541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0</a:t>
            </a:r>
            <a:r>
              <a:rPr lang="en-US" sz="2000" b="1" dirty="0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6</a:t>
            </a:r>
            <a:endParaRPr lang="en" sz="2000" b="1" dirty="0">
              <a:solidFill>
                <a:schemeClr val="lt2"/>
              </a:solidFill>
              <a:latin typeface="Rajdhani"/>
              <a:cs typeface="Rajdhani"/>
              <a:sym typeface="Rajdhan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8020EE-3AE3-11DD-59FB-618DBC5C5947}"/>
              </a:ext>
            </a:extLst>
          </p:cNvPr>
          <p:cNvSpPr txBox="1"/>
          <p:nvPr/>
        </p:nvSpPr>
        <p:spPr>
          <a:xfrm>
            <a:off x="6133391" y="4327395"/>
            <a:ext cx="22604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Summary</a:t>
            </a:r>
            <a:endParaRPr lang="de-DE" sz="2000" b="1" dirty="0">
              <a:solidFill>
                <a:schemeClr val="lt2"/>
              </a:solidFill>
              <a:latin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85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Introduction</a:t>
            </a:r>
            <a:endParaRPr dirty="0"/>
          </a:p>
        </p:txBody>
      </p:sp>
      <p:pic>
        <p:nvPicPr>
          <p:cNvPr id="3" name="Graphic 2" descr="Streetcar with solid fill">
            <a:extLst>
              <a:ext uri="{FF2B5EF4-FFF2-40B4-BE49-F238E27FC236}">
                <a16:creationId xmlns:a16="http://schemas.microsoft.com/office/drawing/2014/main" id="{512C4BF7-4BD4-C44F-6C4A-46926822B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0895" y="1096671"/>
            <a:ext cx="356615" cy="3566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37C174-BCE2-5EA3-1D1F-96763413840F}"/>
              </a:ext>
            </a:extLst>
          </p:cNvPr>
          <p:cNvSpPr txBox="1"/>
          <p:nvPr/>
        </p:nvSpPr>
        <p:spPr>
          <a:xfrm>
            <a:off x="1250444" y="1037787"/>
            <a:ext cx="7173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Presentation </a:t>
            </a:r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Purpose</a:t>
            </a:r>
            <a:r>
              <a:rPr lang="tr-TR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 </a:t>
            </a:r>
            <a:r>
              <a:rPr lang="en-GB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: </a:t>
            </a:r>
            <a:r>
              <a:rPr lang="en-GB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Evaluation of NLP Analysis Project to improve train maintenance</a:t>
            </a:r>
            <a:r>
              <a:rPr lang="tr-TR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.</a:t>
            </a:r>
            <a:endParaRPr lang="en-US" sz="1600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</p:txBody>
      </p:sp>
      <p:pic>
        <p:nvPicPr>
          <p:cNvPr id="4" name="Graphic 3" descr="Streetcar with solid fill">
            <a:extLst>
              <a:ext uri="{FF2B5EF4-FFF2-40B4-BE49-F238E27FC236}">
                <a16:creationId xmlns:a16="http://schemas.microsoft.com/office/drawing/2014/main" id="{6FD45707-2BFA-DDD5-7FDF-D1D74FFB0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0896" y="2501866"/>
            <a:ext cx="356615" cy="3566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35D381-63DA-2976-68DD-6513D2C35D2B}"/>
              </a:ext>
            </a:extLst>
          </p:cNvPr>
          <p:cNvSpPr txBox="1"/>
          <p:nvPr/>
        </p:nvSpPr>
        <p:spPr>
          <a:xfrm>
            <a:off x="1250444" y="2442982"/>
            <a:ext cx="7173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Evaluation is our guide for improvement. It shows us what works well and where we can enhance, ensuring a better project.</a:t>
            </a:r>
          </a:p>
        </p:txBody>
      </p:sp>
      <p:pic>
        <p:nvPicPr>
          <p:cNvPr id="7" name="Picture 6" descr="A train on the tracks&#10;&#10;Description automatically generated">
            <a:extLst>
              <a:ext uri="{FF2B5EF4-FFF2-40B4-BE49-F238E27FC236}">
                <a16:creationId xmlns:a16="http://schemas.microsoft.com/office/drawing/2014/main" id="{3718A767-4C36-BB18-F22F-90ECEFBF4EA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6600"/>
                    </a14:imgEffect>
                  </a14:imgLayer>
                </a14:imgProps>
              </a:ext>
            </a:extLst>
          </a:blip>
          <a:srcRect b="21351"/>
          <a:stretch/>
        </p:blipFill>
        <p:spPr>
          <a:xfrm>
            <a:off x="3507023" y="2138731"/>
            <a:ext cx="5309733" cy="3004769"/>
          </a:xfrm>
          <a:prstGeom prst="rect">
            <a:avLst/>
          </a:prstGeom>
          <a:effectLst>
            <a:softEdge rad="12700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4049;p45">
            <a:extLst>
              <a:ext uri="{FF2B5EF4-FFF2-40B4-BE49-F238E27FC236}">
                <a16:creationId xmlns:a16="http://schemas.microsoft.com/office/drawing/2014/main" id="{506D405A-7E4F-8322-1648-2F2BD38EF7FF}"/>
              </a:ext>
            </a:extLst>
          </p:cNvPr>
          <p:cNvPicPr preferRelativeResize="0"/>
          <p:nvPr/>
        </p:nvPicPr>
        <p:blipFill rotWithShape="1">
          <a:blip r:embed="rId2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650689" y="513819"/>
            <a:ext cx="6934009" cy="462968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4060;p45">
            <a:extLst>
              <a:ext uri="{FF2B5EF4-FFF2-40B4-BE49-F238E27FC236}">
                <a16:creationId xmlns:a16="http://schemas.microsoft.com/office/drawing/2014/main" id="{920EE644-8066-608F-6638-06F17576E670}"/>
              </a:ext>
            </a:extLst>
          </p:cNvPr>
          <p:cNvSpPr txBox="1"/>
          <p:nvPr/>
        </p:nvSpPr>
        <p:spPr>
          <a:xfrm>
            <a:off x="1019631" y="676373"/>
            <a:ext cx="390772" cy="338553"/>
          </a:xfrm>
          <a:prstGeom prst="flowChartConnector">
            <a:avLst/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DADADA"/>
                </a:solidFill>
                <a:latin typeface="Fira Sans Condensed" panose="020B0503050000020004" pitchFamily="34" charset="0"/>
                <a:ea typeface="Aldrich"/>
                <a:cs typeface="Aldrich"/>
                <a:sym typeface="Aldrich"/>
              </a:rPr>
              <a:t>1</a:t>
            </a:r>
            <a:endParaRPr sz="1800" b="1" dirty="0">
              <a:solidFill>
                <a:srgbClr val="DADADA"/>
              </a:solidFill>
              <a:latin typeface="Fira Sans Condensed" panose="020B0503050000020004" pitchFamily="34" charset="0"/>
              <a:ea typeface="Aldrich"/>
              <a:cs typeface="Aldrich"/>
              <a:sym typeface="Aldrich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DE8CC3-FF11-4D65-A5D3-82192BA1FEA8}"/>
              </a:ext>
            </a:extLst>
          </p:cNvPr>
          <p:cNvSpPr txBox="1"/>
          <p:nvPr/>
        </p:nvSpPr>
        <p:spPr>
          <a:xfrm>
            <a:off x="1656596" y="512866"/>
            <a:ext cx="4922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Evaluation of Irony</a:t>
            </a:r>
          </a:p>
        </p:txBody>
      </p:sp>
      <p:sp>
        <p:nvSpPr>
          <p:cNvPr id="23" name="Google Shape;4060;p45">
            <a:extLst>
              <a:ext uri="{FF2B5EF4-FFF2-40B4-BE49-F238E27FC236}">
                <a16:creationId xmlns:a16="http://schemas.microsoft.com/office/drawing/2014/main" id="{AE96CCF4-6AE9-ABEB-34A8-C194D4A71371}"/>
              </a:ext>
            </a:extLst>
          </p:cNvPr>
          <p:cNvSpPr txBox="1"/>
          <p:nvPr/>
        </p:nvSpPr>
        <p:spPr>
          <a:xfrm>
            <a:off x="2109137" y="1431134"/>
            <a:ext cx="390772" cy="338553"/>
          </a:xfrm>
          <a:prstGeom prst="flowChartConnector">
            <a:avLst/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DADADA"/>
                </a:solidFill>
                <a:latin typeface="Fira Sans Condensed" panose="020B0503050000020004" pitchFamily="34" charset="0"/>
                <a:ea typeface="Aldrich"/>
                <a:cs typeface="Aldrich"/>
                <a:sym typeface="Aldrich"/>
              </a:rPr>
              <a:t>2</a:t>
            </a:r>
            <a:endParaRPr sz="1800" b="1" dirty="0">
              <a:solidFill>
                <a:srgbClr val="DADADA"/>
              </a:solidFill>
              <a:latin typeface="Fira Sans Condensed" panose="020B0503050000020004" pitchFamily="34" charset="0"/>
              <a:ea typeface="Aldrich"/>
              <a:cs typeface="Aldrich"/>
              <a:sym typeface="Aldrich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CBD86D-C30A-90E6-C345-248F0766A7E4}"/>
              </a:ext>
            </a:extLst>
          </p:cNvPr>
          <p:cNvSpPr txBox="1"/>
          <p:nvPr/>
        </p:nvSpPr>
        <p:spPr>
          <a:xfrm>
            <a:off x="2748761" y="1325221"/>
            <a:ext cx="437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Evaluation of Sentiment Analysis</a:t>
            </a:r>
            <a:endParaRPr lang="en-US" sz="1800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</p:txBody>
      </p:sp>
      <p:sp>
        <p:nvSpPr>
          <p:cNvPr id="25" name="Google Shape;4060;p45">
            <a:extLst>
              <a:ext uri="{FF2B5EF4-FFF2-40B4-BE49-F238E27FC236}">
                <a16:creationId xmlns:a16="http://schemas.microsoft.com/office/drawing/2014/main" id="{086D8A14-9F29-FB87-A4A8-BC701CEC91FA}"/>
              </a:ext>
            </a:extLst>
          </p:cNvPr>
          <p:cNvSpPr txBox="1"/>
          <p:nvPr/>
        </p:nvSpPr>
        <p:spPr>
          <a:xfrm>
            <a:off x="3772799" y="2546053"/>
            <a:ext cx="390772" cy="338553"/>
          </a:xfrm>
          <a:prstGeom prst="flowChartConnector">
            <a:avLst/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DADADA"/>
                </a:solidFill>
                <a:latin typeface="Fira Sans Condensed" panose="020B0503050000020004" pitchFamily="34" charset="0"/>
                <a:ea typeface="Aldrich"/>
                <a:cs typeface="Aldrich"/>
                <a:sym typeface="Aldrich"/>
              </a:rPr>
              <a:t>3</a:t>
            </a:r>
            <a:endParaRPr sz="1800" b="1" dirty="0">
              <a:solidFill>
                <a:srgbClr val="DADADA"/>
              </a:solidFill>
              <a:latin typeface="Fira Sans Condensed" panose="020B0503050000020004" pitchFamily="34" charset="0"/>
              <a:ea typeface="Aldrich"/>
              <a:cs typeface="Aldrich"/>
              <a:sym typeface="Aldrich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4A3DBF-FC46-A1BE-AFB5-B3F1C0EB3AF7}"/>
              </a:ext>
            </a:extLst>
          </p:cNvPr>
          <p:cNvSpPr txBox="1"/>
          <p:nvPr/>
        </p:nvSpPr>
        <p:spPr>
          <a:xfrm>
            <a:off x="4334729" y="2438194"/>
            <a:ext cx="2803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Evaluation of LLM Analysis</a:t>
            </a:r>
          </a:p>
        </p:txBody>
      </p:sp>
      <p:sp>
        <p:nvSpPr>
          <p:cNvPr id="27" name="Google Shape;4060;p45">
            <a:extLst>
              <a:ext uri="{FF2B5EF4-FFF2-40B4-BE49-F238E27FC236}">
                <a16:creationId xmlns:a16="http://schemas.microsoft.com/office/drawing/2014/main" id="{BAC09829-97E5-D319-8514-0E6DD2498DB2}"/>
              </a:ext>
            </a:extLst>
          </p:cNvPr>
          <p:cNvSpPr txBox="1"/>
          <p:nvPr/>
        </p:nvSpPr>
        <p:spPr>
          <a:xfrm>
            <a:off x="5605600" y="3744165"/>
            <a:ext cx="390772" cy="338553"/>
          </a:xfrm>
          <a:prstGeom prst="flowChartConnector">
            <a:avLst/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DADADA"/>
                </a:solidFill>
                <a:latin typeface="Fira Sans Condensed" panose="020B0503050000020004" pitchFamily="34" charset="0"/>
                <a:ea typeface="Aldrich"/>
                <a:cs typeface="Aldrich"/>
                <a:sym typeface="Aldrich"/>
              </a:rPr>
              <a:t>4</a:t>
            </a:r>
            <a:endParaRPr sz="1800" b="1" dirty="0">
              <a:solidFill>
                <a:srgbClr val="DADADA"/>
              </a:solidFill>
              <a:latin typeface="Fira Sans Condensed" panose="020B0503050000020004" pitchFamily="34" charset="0"/>
              <a:ea typeface="Aldrich"/>
              <a:cs typeface="Aldrich"/>
              <a:sym typeface="Aldrich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0456C4-FECF-131A-ACA6-B1CF93C81F02}"/>
              </a:ext>
            </a:extLst>
          </p:cNvPr>
          <p:cNvSpPr txBox="1"/>
          <p:nvPr/>
        </p:nvSpPr>
        <p:spPr>
          <a:xfrm>
            <a:off x="6003515" y="3668858"/>
            <a:ext cx="1925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Evaluation of KPIs</a:t>
            </a:r>
          </a:p>
        </p:txBody>
      </p:sp>
      <p:sp>
        <p:nvSpPr>
          <p:cNvPr id="29" name="Arrow: Curved Down 28">
            <a:extLst>
              <a:ext uri="{FF2B5EF4-FFF2-40B4-BE49-F238E27FC236}">
                <a16:creationId xmlns:a16="http://schemas.microsoft.com/office/drawing/2014/main" id="{3B8D0905-418A-313E-AC41-0DAFC2222C03}"/>
              </a:ext>
            </a:extLst>
          </p:cNvPr>
          <p:cNvSpPr/>
          <p:nvPr/>
        </p:nvSpPr>
        <p:spPr>
          <a:xfrm rot="2733303">
            <a:off x="4904164" y="363186"/>
            <a:ext cx="1664803" cy="549226"/>
          </a:xfrm>
          <a:prstGeom prst="curvedDownArrow">
            <a:avLst/>
          </a:prstGeom>
          <a:solidFill>
            <a:schemeClr val="tx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Arrow: Curved Down 29">
            <a:extLst>
              <a:ext uri="{FF2B5EF4-FFF2-40B4-BE49-F238E27FC236}">
                <a16:creationId xmlns:a16="http://schemas.microsoft.com/office/drawing/2014/main" id="{05D52B8A-55DB-C8C6-3D88-4FC3E6D008CC}"/>
              </a:ext>
            </a:extLst>
          </p:cNvPr>
          <p:cNvSpPr/>
          <p:nvPr/>
        </p:nvSpPr>
        <p:spPr>
          <a:xfrm rot="3025566">
            <a:off x="6083768" y="1624150"/>
            <a:ext cx="1664803" cy="549226"/>
          </a:xfrm>
          <a:prstGeom prst="curvedDownArrow">
            <a:avLst/>
          </a:prstGeom>
          <a:solidFill>
            <a:schemeClr val="tx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Curved Down 30">
            <a:extLst>
              <a:ext uri="{FF2B5EF4-FFF2-40B4-BE49-F238E27FC236}">
                <a16:creationId xmlns:a16="http://schemas.microsoft.com/office/drawing/2014/main" id="{BA60C1E5-85E5-4D44-6B1D-6690A78FBA33}"/>
              </a:ext>
            </a:extLst>
          </p:cNvPr>
          <p:cNvSpPr/>
          <p:nvPr/>
        </p:nvSpPr>
        <p:spPr>
          <a:xfrm rot="3878540">
            <a:off x="7123266" y="2982940"/>
            <a:ext cx="1493603" cy="532675"/>
          </a:xfrm>
          <a:prstGeom prst="curvedDownArrow">
            <a:avLst/>
          </a:prstGeom>
          <a:solidFill>
            <a:schemeClr val="tx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954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TextBox 423">
            <a:extLst>
              <a:ext uri="{FF2B5EF4-FFF2-40B4-BE49-F238E27FC236}">
                <a16:creationId xmlns:a16="http://schemas.microsoft.com/office/drawing/2014/main" id="{AE39562C-6AE5-BEA2-9E14-522B21CC9431}"/>
              </a:ext>
            </a:extLst>
          </p:cNvPr>
          <p:cNvSpPr txBox="1"/>
          <p:nvPr/>
        </p:nvSpPr>
        <p:spPr>
          <a:xfrm>
            <a:off x="56147" y="2352431"/>
            <a:ext cx="1225576" cy="8309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100 Random Tweets</a:t>
            </a:r>
          </a:p>
        </p:txBody>
      </p: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E4115C20-E406-92E1-A7A6-0E6D977E14BE}"/>
              </a:ext>
            </a:extLst>
          </p:cNvPr>
          <p:cNvCxnSpPr>
            <a:cxnSpLocks/>
            <a:stCxn id="424" idx="3"/>
            <a:endCxn id="431" idx="1"/>
          </p:cNvCxnSpPr>
          <p:nvPr/>
        </p:nvCxnSpPr>
        <p:spPr>
          <a:xfrm flipV="1">
            <a:off x="1281723" y="1447298"/>
            <a:ext cx="547153" cy="1320632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8" name="Straight Connector 427">
            <a:extLst>
              <a:ext uri="{FF2B5EF4-FFF2-40B4-BE49-F238E27FC236}">
                <a16:creationId xmlns:a16="http://schemas.microsoft.com/office/drawing/2014/main" id="{9D3DB458-1D15-3E31-A40D-89AAB1BBA17A}"/>
              </a:ext>
            </a:extLst>
          </p:cNvPr>
          <p:cNvCxnSpPr>
            <a:cxnSpLocks/>
            <a:stCxn id="424" idx="3"/>
            <a:endCxn id="433" idx="1"/>
          </p:cNvCxnSpPr>
          <p:nvPr/>
        </p:nvCxnSpPr>
        <p:spPr>
          <a:xfrm>
            <a:off x="1281723" y="2767930"/>
            <a:ext cx="547153" cy="1460543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31" name="TextBox 430">
            <a:extLst>
              <a:ext uri="{FF2B5EF4-FFF2-40B4-BE49-F238E27FC236}">
                <a16:creationId xmlns:a16="http://schemas.microsoft.com/office/drawing/2014/main" id="{1433DEC4-2227-FDD5-95DB-31377739D512}"/>
              </a:ext>
            </a:extLst>
          </p:cNvPr>
          <p:cNvSpPr txBox="1"/>
          <p:nvPr/>
        </p:nvSpPr>
        <p:spPr>
          <a:xfrm>
            <a:off x="1828876" y="1185688"/>
            <a:ext cx="1644315" cy="52322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Label as Ironic or Not</a:t>
            </a:r>
          </a:p>
        </p:txBody>
      </p:sp>
      <p:sp>
        <p:nvSpPr>
          <p:cNvPr id="433" name="TextBox 432">
            <a:extLst>
              <a:ext uri="{FF2B5EF4-FFF2-40B4-BE49-F238E27FC236}">
                <a16:creationId xmlns:a16="http://schemas.microsoft.com/office/drawing/2014/main" id="{9451D0AE-E83F-9EFE-3FB8-C85017CE5D9F}"/>
              </a:ext>
            </a:extLst>
          </p:cNvPr>
          <p:cNvSpPr txBox="1"/>
          <p:nvPr/>
        </p:nvSpPr>
        <p:spPr>
          <a:xfrm>
            <a:off x="1828876" y="3966863"/>
            <a:ext cx="1644315" cy="52322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Label as Complaint or Not</a:t>
            </a:r>
          </a:p>
        </p:txBody>
      </p:sp>
      <p:cxnSp>
        <p:nvCxnSpPr>
          <p:cNvPr id="445" name="Straight Connector 444">
            <a:extLst>
              <a:ext uri="{FF2B5EF4-FFF2-40B4-BE49-F238E27FC236}">
                <a16:creationId xmlns:a16="http://schemas.microsoft.com/office/drawing/2014/main" id="{8782E39F-1E9E-57A4-D65E-108E03B721CD}"/>
              </a:ext>
            </a:extLst>
          </p:cNvPr>
          <p:cNvCxnSpPr>
            <a:cxnSpLocks/>
            <a:stCxn id="424" idx="3"/>
            <a:endCxn id="446" idx="1"/>
          </p:cNvCxnSpPr>
          <p:nvPr/>
        </p:nvCxnSpPr>
        <p:spPr>
          <a:xfrm>
            <a:off x="1281723" y="2767930"/>
            <a:ext cx="448555" cy="3915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46" name="Rectangle 445">
            <a:extLst>
              <a:ext uri="{FF2B5EF4-FFF2-40B4-BE49-F238E27FC236}">
                <a16:creationId xmlns:a16="http://schemas.microsoft.com/office/drawing/2014/main" id="{15FC5469-0CE8-447A-2B53-BE9EDC9FCD32}"/>
              </a:ext>
            </a:extLst>
          </p:cNvPr>
          <p:cNvSpPr/>
          <p:nvPr/>
        </p:nvSpPr>
        <p:spPr>
          <a:xfrm>
            <a:off x="1730278" y="2311770"/>
            <a:ext cx="1335148" cy="920150"/>
          </a:xfrm>
          <a:prstGeom prst="rect">
            <a:avLst/>
          </a:prstGeom>
          <a:ln w="38100">
            <a:solidFill>
              <a:srgbClr val="024B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Remove tweets from the operator</a:t>
            </a:r>
          </a:p>
        </p:txBody>
      </p: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0C4DB269-F523-8E7E-3E7B-D60873F5996D}"/>
              </a:ext>
            </a:extLst>
          </p:cNvPr>
          <p:cNvCxnSpPr>
            <a:cxnSpLocks/>
            <a:stCxn id="446" idx="3"/>
            <a:endCxn id="464" idx="1"/>
          </p:cNvCxnSpPr>
          <p:nvPr/>
        </p:nvCxnSpPr>
        <p:spPr>
          <a:xfrm flipV="1">
            <a:off x="3065426" y="2767929"/>
            <a:ext cx="248612" cy="3916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64" name="TextBox 463">
            <a:extLst>
              <a:ext uri="{FF2B5EF4-FFF2-40B4-BE49-F238E27FC236}">
                <a16:creationId xmlns:a16="http://schemas.microsoft.com/office/drawing/2014/main" id="{D713BCFB-66B8-E8B6-5815-063077312D6F}"/>
              </a:ext>
            </a:extLst>
          </p:cNvPr>
          <p:cNvSpPr txBox="1"/>
          <p:nvPr/>
        </p:nvSpPr>
        <p:spPr>
          <a:xfrm>
            <a:off x="3314038" y="2290875"/>
            <a:ext cx="1335147" cy="954107"/>
          </a:xfrm>
          <a:prstGeom prst="rect">
            <a:avLst/>
          </a:prstGeom>
          <a:noFill/>
          <a:ln w="38100">
            <a:solidFill>
              <a:srgbClr val="024B54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b="1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  <a:p>
            <a:pPr algn="ctr"/>
            <a:r>
              <a:rPr lang="en-US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Remove tweets about delays</a:t>
            </a:r>
          </a:p>
          <a:p>
            <a:pPr algn="ctr"/>
            <a:endParaRPr lang="en-US" b="1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</p:txBody>
      </p:sp>
      <p:cxnSp>
        <p:nvCxnSpPr>
          <p:cNvPr id="469" name="Straight Connector 468">
            <a:extLst>
              <a:ext uri="{FF2B5EF4-FFF2-40B4-BE49-F238E27FC236}">
                <a16:creationId xmlns:a16="http://schemas.microsoft.com/office/drawing/2014/main" id="{68F73AA9-FA1D-1C12-C298-46056FAD2CE0}"/>
              </a:ext>
            </a:extLst>
          </p:cNvPr>
          <p:cNvCxnSpPr>
            <a:cxnSpLocks/>
            <a:stCxn id="464" idx="3"/>
            <a:endCxn id="470" idx="1"/>
          </p:cNvCxnSpPr>
          <p:nvPr/>
        </p:nvCxnSpPr>
        <p:spPr>
          <a:xfrm>
            <a:off x="4649185" y="2767929"/>
            <a:ext cx="242325" cy="1471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70" name="TextBox 469">
            <a:extLst>
              <a:ext uri="{FF2B5EF4-FFF2-40B4-BE49-F238E27FC236}">
                <a16:creationId xmlns:a16="http://schemas.microsoft.com/office/drawing/2014/main" id="{BD946666-8820-FEF4-B2FC-24426D92A15A}"/>
              </a:ext>
            </a:extLst>
          </p:cNvPr>
          <p:cNvSpPr txBox="1"/>
          <p:nvPr/>
        </p:nvSpPr>
        <p:spPr>
          <a:xfrm>
            <a:off x="4891510" y="2305592"/>
            <a:ext cx="1274113" cy="954107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b">
            <a:spAutoFit/>
          </a:bodyPr>
          <a:lstStyle/>
          <a:p>
            <a:pPr algn="ctr"/>
            <a:endParaRPr lang="en-US" b="1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  <a:p>
            <a:pPr algn="ctr"/>
            <a:r>
              <a:rPr lang="en-US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Irony Detection</a:t>
            </a:r>
          </a:p>
          <a:p>
            <a:endParaRPr lang="en-US" dirty="0"/>
          </a:p>
        </p:txBody>
      </p:sp>
      <p:sp>
        <p:nvSpPr>
          <p:cNvPr id="521" name="TextBox 520">
            <a:extLst>
              <a:ext uri="{FF2B5EF4-FFF2-40B4-BE49-F238E27FC236}">
                <a16:creationId xmlns:a16="http://schemas.microsoft.com/office/drawing/2014/main" id="{33C49D36-E266-86C6-B9A0-448FA70B5558}"/>
              </a:ext>
            </a:extLst>
          </p:cNvPr>
          <p:cNvSpPr txBox="1"/>
          <p:nvPr/>
        </p:nvSpPr>
        <p:spPr>
          <a:xfrm>
            <a:off x="7240191" y="3554172"/>
            <a:ext cx="1413812" cy="731520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LLM Analysis</a:t>
            </a:r>
          </a:p>
        </p:txBody>
      </p: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D72C8320-3DD8-9B0C-69FB-5B102C62196B}"/>
              </a:ext>
            </a:extLst>
          </p:cNvPr>
          <p:cNvCxnSpPr>
            <a:cxnSpLocks/>
            <a:stCxn id="470" idx="3"/>
            <a:endCxn id="525" idx="0"/>
          </p:cNvCxnSpPr>
          <p:nvPr/>
        </p:nvCxnSpPr>
        <p:spPr>
          <a:xfrm>
            <a:off x="6165623" y="2782646"/>
            <a:ext cx="348416" cy="79980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25" name="Rectangle 524">
            <a:extLst>
              <a:ext uri="{FF2B5EF4-FFF2-40B4-BE49-F238E27FC236}">
                <a16:creationId xmlns:a16="http://schemas.microsoft.com/office/drawing/2014/main" id="{ED008528-F24D-7941-E76D-FFE6FF5943F4}"/>
              </a:ext>
            </a:extLst>
          </p:cNvPr>
          <p:cNvSpPr/>
          <p:nvPr/>
        </p:nvSpPr>
        <p:spPr>
          <a:xfrm>
            <a:off x="5998223" y="3582447"/>
            <a:ext cx="1031631" cy="690746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Ironic Tweets</a:t>
            </a:r>
          </a:p>
        </p:txBody>
      </p: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F87C1D1B-8D94-D832-B838-472ABB7373C1}"/>
              </a:ext>
            </a:extLst>
          </p:cNvPr>
          <p:cNvCxnSpPr>
            <a:cxnSpLocks/>
            <a:stCxn id="525" idx="3"/>
            <a:endCxn id="521" idx="1"/>
          </p:cNvCxnSpPr>
          <p:nvPr/>
        </p:nvCxnSpPr>
        <p:spPr>
          <a:xfrm flipV="1">
            <a:off x="7029854" y="3919932"/>
            <a:ext cx="210337" cy="7888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80" name="TextBox 579">
            <a:extLst>
              <a:ext uri="{FF2B5EF4-FFF2-40B4-BE49-F238E27FC236}">
                <a16:creationId xmlns:a16="http://schemas.microsoft.com/office/drawing/2014/main" id="{6C71606B-CCF0-CB6A-F8F7-28FDF2C78C00}"/>
              </a:ext>
            </a:extLst>
          </p:cNvPr>
          <p:cNvSpPr txBox="1"/>
          <p:nvPr/>
        </p:nvSpPr>
        <p:spPr>
          <a:xfrm>
            <a:off x="7436323" y="1280094"/>
            <a:ext cx="1413812" cy="640080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Sentiment Analysis</a:t>
            </a:r>
          </a:p>
        </p:txBody>
      </p:sp>
      <p:sp>
        <p:nvSpPr>
          <p:cNvPr id="605" name="Rectangle 604">
            <a:extLst>
              <a:ext uri="{FF2B5EF4-FFF2-40B4-BE49-F238E27FC236}">
                <a16:creationId xmlns:a16="http://schemas.microsoft.com/office/drawing/2014/main" id="{6FDE75C0-CB79-D9AC-8C7C-E023D2ADB764}"/>
              </a:ext>
            </a:extLst>
          </p:cNvPr>
          <p:cNvSpPr/>
          <p:nvPr/>
        </p:nvSpPr>
        <p:spPr>
          <a:xfrm>
            <a:off x="6932895" y="2153377"/>
            <a:ext cx="1031632" cy="847552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Negative Sentiment</a:t>
            </a:r>
          </a:p>
        </p:txBody>
      </p:sp>
      <p:sp>
        <p:nvSpPr>
          <p:cNvPr id="668" name="Rectangle 667">
            <a:extLst>
              <a:ext uri="{FF2B5EF4-FFF2-40B4-BE49-F238E27FC236}">
                <a16:creationId xmlns:a16="http://schemas.microsoft.com/office/drawing/2014/main" id="{9F9D66DF-300D-49EF-38AB-CD3AFAA17069}"/>
              </a:ext>
            </a:extLst>
          </p:cNvPr>
          <p:cNvSpPr/>
          <p:nvPr/>
        </p:nvSpPr>
        <p:spPr>
          <a:xfrm>
            <a:off x="8143229" y="2162895"/>
            <a:ext cx="981862" cy="828516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Positive or Neutral Sentiment</a:t>
            </a:r>
          </a:p>
        </p:txBody>
      </p:sp>
      <p:cxnSp>
        <p:nvCxnSpPr>
          <p:cNvPr id="674" name="Straight Connector 673">
            <a:extLst>
              <a:ext uri="{FF2B5EF4-FFF2-40B4-BE49-F238E27FC236}">
                <a16:creationId xmlns:a16="http://schemas.microsoft.com/office/drawing/2014/main" id="{C190FF15-7B49-228D-61FB-B8456B939CBB}"/>
              </a:ext>
            </a:extLst>
          </p:cNvPr>
          <p:cNvCxnSpPr>
            <a:cxnSpLocks/>
            <a:stCxn id="767" idx="3"/>
            <a:endCxn id="580" idx="1"/>
          </p:cNvCxnSpPr>
          <p:nvPr/>
        </p:nvCxnSpPr>
        <p:spPr>
          <a:xfrm flipV="1">
            <a:off x="7044060" y="1600134"/>
            <a:ext cx="392263" cy="4065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17" name="Straight Connector 716">
            <a:extLst>
              <a:ext uri="{FF2B5EF4-FFF2-40B4-BE49-F238E27FC236}">
                <a16:creationId xmlns:a16="http://schemas.microsoft.com/office/drawing/2014/main" id="{46DC606B-E30C-E063-C733-FC3A1E762C1D}"/>
              </a:ext>
            </a:extLst>
          </p:cNvPr>
          <p:cNvCxnSpPr>
            <a:cxnSpLocks/>
            <a:stCxn id="720" idx="0"/>
            <a:endCxn id="521" idx="2"/>
          </p:cNvCxnSpPr>
          <p:nvPr/>
        </p:nvCxnSpPr>
        <p:spPr>
          <a:xfrm flipV="1">
            <a:off x="7947097" y="4285692"/>
            <a:ext cx="0" cy="96996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20" name="TextBox 719">
            <a:extLst>
              <a:ext uri="{FF2B5EF4-FFF2-40B4-BE49-F238E27FC236}">
                <a16:creationId xmlns:a16="http://schemas.microsoft.com/office/drawing/2014/main" id="{21BCED12-57CC-E62F-4A1F-1311FC5DEA42}"/>
              </a:ext>
            </a:extLst>
          </p:cNvPr>
          <p:cNvSpPr txBox="1"/>
          <p:nvPr/>
        </p:nvSpPr>
        <p:spPr>
          <a:xfrm>
            <a:off x="7203245" y="4382688"/>
            <a:ext cx="1487704" cy="73866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Actionable </a:t>
            </a:r>
          </a:p>
          <a:p>
            <a:pPr algn="ctr"/>
            <a:r>
              <a:rPr lang="en-US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Insights</a:t>
            </a:r>
          </a:p>
          <a:p>
            <a:pPr algn="ctr"/>
            <a:endParaRPr lang="en-US" b="1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</p:txBody>
      </p:sp>
      <p:cxnSp>
        <p:nvCxnSpPr>
          <p:cNvPr id="760" name="Straight Connector 759">
            <a:extLst>
              <a:ext uri="{FF2B5EF4-FFF2-40B4-BE49-F238E27FC236}">
                <a16:creationId xmlns:a16="http://schemas.microsoft.com/office/drawing/2014/main" id="{0790694C-6A66-B35B-0202-8BA3B529A8ED}"/>
              </a:ext>
            </a:extLst>
          </p:cNvPr>
          <p:cNvCxnSpPr>
            <a:cxnSpLocks/>
            <a:stCxn id="470" idx="3"/>
            <a:endCxn id="767" idx="2"/>
          </p:cNvCxnSpPr>
          <p:nvPr/>
        </p:nvCxnSpPr>
        <p:spPr>
          <a:xfrm flipV="1">
            <a:off x="6165623" y="1962024"/>
            <a:ext cx="362622" cy="820622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67" name="Rectangle 766">
            <a:extLst>
              <a:ext uri="{FF2B5EF4-FFF2-40B4-BE49-F238E27FC236}">
                <a16:creationId xmlns:a16="http://schemas.microsoft.com/office/drawing/2014/main" id="{EB5C64A1-6B47-E5F2-D218-551C50F457F8}"/>
              </a:ext>
            </a:extLst>
          </p:cNvPr>
          <p:cNvSpPr/>
          <p:nvPr/>
        </p:nvSpPr>
        <p:spPr>
          <a:xfrm>
            <a:off x="6012429" y="1246373"/>
            <a:ext cx="1031631" cy="715651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Non-Ironic Tweets</a:t>
            </a:r>
          </a:p>
        </p:txBody>
      </p:sp>
      <p:cxnSp>
        <p:nvCxnSpPr>
          <p:cNvPr id="819" name="Straight Connector 818">
            <a:extLst>
              <a:ext uri="{FF2B5EF4-FFF2-40B4-BE49-F238E27FC236}">
                <a16:creationId xmlns:a16="http://schemas.microsoft.com/office/drawing/2014/main" id="{4AECA1D7-920E-D7B0-4313-61F6DEB09971}"/>
              </a:ext>
            </a:extLst>
          </p:cNvPr>
          <p:cNvCxnSpPr>
            <a:cxnSpLocks/>
            <a:stCxn id="605" idx="0"/>
            <a:endCxn id="580" idx="2"/>
          </p:cNvCxnSpPr>
          <p:nvPr/>
        </p:nvCxnSpPr>
        <p:spPr>
          <a:xfrm flipV="1">
            <a:off x="7448711" y="1920174"/>
            <a:ext cx="694518" cy="233203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7E6CD20D-48E5-CCF5-E64E-F7A88874A55C}"/>
              </a:ext>
            </a:extLst>
          </p:cNvPr>
          <p:cNvCxnSpPr>
            <a:cxnSpLocks/>
            <a:stCxn id="521" idx="0"/>
            <a:endCxn id="605" idx="2"/>
          </p:cNvCxnSpPr>
          <p:nvPr/>
        </p:nvCxnSpPr>
        <p:spPr>
          <a:xfrm flipH="1" flipV="1">
            <a:off x="7448711" y="3000929"/>
            <a:ext cx="498386" cy="553243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5950C282-4948-5B56-02D7-2F6A300E2579}"/>
              </a:ext>
            </a:extLst>
          </p:cNvPr>
          <p:cNvCxnSpPr>
            <a:cxnSpLocks/>
            <a:stCxn id="668" idx="0"/>
            <a:endCxn id="580" idx="2"/>
          </p:cNvCxnSpPr>
          <p:nvPr/>
        </p:nvCxnSpPr>
        <p:spPr>
          <a:xfrm flipH="1" flipV="1">
            <a:off x="8143229" y="1920174"/>
            <a:ext cx="490931" cy="24272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88" name="TextBox 887">
            <a:extLst>
              <a:ext uri="{FF2B5EF4-FFF2-40B4-BE49-F238E27FC236}">
                <a16:creationId xmlns:a16="http://schemas.microsoft.com/office/drawing/2014/main" id="{9C6FBD08-F2C9-7855-841B-9163F6CA8838}"/>
              </a:ext>
            </a:extLst>
          </p:cNvPr>
          <p:cNvSpPr txBox="1"/>
          <p:nvPr/>
        </p:nvSpPr>
        <p:spPr>
          <a:xfrm>
            <a:off x="86758" y="84030"/>
            <a:ext cx="241488" cy="20513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</p:txBody>
      </p:sp>
      <p:sp>
        <p:nvSpPr>
          <p:cNvPr id="889" name="TextBox 888">
            <a:extLst>
              <a:ext uri="{FF2B5EF4-FFF2-40B4-BE49-F238E27FC236}">
                <a16:creationId xmlns:a16="http://schemas.microsoft.com/office/drawing/2014/main" id="{CEDF4ADA-9DAF-2AF3-F399-BF5CA8AC0F1C}"/>
              </a:ext>
            </a:extLst>
          </p:cNvPr>
          <p:cNvSpPr txBox="1"/>
          <p:nvPr/>
        </p:nvSpPr>
        <p:spPr>
          <a:xfrm>
            <a:off x="89891" y="424831"/>
            <a:ext cx="238356" cy="20514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lvl="0" algn="ctr"/>
            <a:endParaRPr lang="en-US" b="1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</p:txBody>
      </p:sp>
      <p:sp>
        <p:nvSpPr>
          <p:cNvPr id="891" name="TextBox 890">
            <a:extLst>
              <a:ext uri="{FF2B5EF4-FFF2-40B4-BE49-F238E27FC236}">
                <a16:creationId xmlns:a16="http://schemas.microsoft.com/office/drawing/2014/main" id="{164F6900-1038-56BF-E3BC-12FC1786CFA1}"/>
              </a:ext>
            </a:extLst>
          </p:cNvPr>
          <p:cNvSpPr txBox="1"/>
          <p:nvPr/>
        </p:nvSpPr>
        <p:spPr>
          <a:xfrm>
            <a:off x="86758" y="747495"/>
            <a:ext cx="238356" cy="20514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lvl="0" algn="ctr"/>
            <a:endParaRPr lang="en-US" b="1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</p:txBody>
      </p:sp>
      <p:sp>
        <p:nvSpPr>
          <p:cNvPr id="893" name="TextBox 892">
            <a:extLst>
              <a:ext uri="{FF2B5EF4-FFF2-40B4-BE49-F238E27FC236}">
                <a16:creationId xmlns:a16="http://schemas.microsoft.com/office/drawing/2014/main" id="{E69F5F55-1E98-7122-8724-DA9627F62180}"/>
              </a:ext>
            </a:extLst>
          </p:cNvPr>
          <p:cNvSpPr txBox="1"/>
          <p:nvPr/>
        </p:nvSpPr>
        <p:spPr>
          <a:xfrm>
            <a:off x="86758" y="1102246"/>
            <a:ext cx="238356" cy="205140"/>
          </a:xfrm>
          <a:prstGeom prst="rect">
            <a:avLst/>
          </a:prstGeom>
          <a:noFill/>
          <a:ln w="38100">
            <a:solidFill>
              <a:schemeClr val="accent5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lvl="0" algn="ctr"/>
            <a:endParaRPr lang="en-US" b="1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10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85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Evaluation of Irony</a:t>
            </a:r>
            <a:br>
              <a:rPr lang="tr-TR" dirty="0"/>
            </a:br>
            <a:endParaRPr dirty="0"/>
          </a:p>
        </p:txBody>
      </p:sp>
      <p:pic>
        <p:nvPicPr>
          <p:cNvPr id="3" name="Picture 2" descr="A screenshot of a social media post">
            <a:extLst>
              <a:ext uri="{FF2B5EF4-FFF2-40B4-BE49-F238E27FC236}">
                <a16:creationId xmlns:a16="http://schemas.microsoft.com/office/drawing/2014/main" id="{999F0B23-9E2F-24C0-D5D1-AB62AC9756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455"/>
          <a:stretch/>
        </p:blipFill>
        <p:spPr>
          <a:xfrm>
            <a:off x="5518086" y="1137597"/>
            <a:ext cx="3236259" cy="1308638"/>
          </a:xfrm>
          <a:prstGeom prst="rect">
            <a:avLst/>
          </a:prstGeom>
        </p:spPr>
      </p:pic>
      <p:pic>
        <p:nvPicPr>
          <p:cNvPr id="9" name="Graphic 8" descr="Streetcar with solid fill">
            <a:extLst>
              <a:ext uri="{FF2B5EF4-FFF2-40B4-BE49-F238E27FC236}">
                <a16:creationId xmlns:a16="http://schemas.microsoft.com/office/drawing/2014/main" id="{7503BFE2-B475-2EED-E595-EE8EFDE40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0100" y="1055319"/>
            <a:ext cx="356615" cy="3566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72AE9E-7097-C1EF-BD5A-E72CBA4D8018}"/>
              </a:ext>
            </a:extLst>
          </p:cNvPr>
          <p:cNvSpPr txBox="1"/>
          <p:nvPr/>
        </p:nvSpPr>
        <p:spPr>
          <a:xfrm>
            <a:off x="1076715" y="1084451"/>
            <a:ext cx="4454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What is “irony”?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9E5F73-571D-DFAD-6823-9DFB76AE95C2}"/>
              </a:ext>
            </a:extLst>
          </p:cNvPr>
          <p:cNvSpPr txBox="1"/>
          <p:nvPr/>
        </p:nvSpPr>
        <p:spPr>
          <a:xfrm>
            <a:off x="720100" y="1549261"/>
            <a:ext cx="4703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`The use of words that say the opposite of what you really mean, often as a joke and with a tone of voice that shows this.`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567E0E-2E18-FDE2-8496-37339D5D498A}"/>
              </a:ext>
            </a:extLst>
          </p:cNvPr>
          <p:cNvSpPr txBox="1"/>
          <p:nvPr/>
        </p:nvSpPr>
        <p:spPr>
          <a:xfrm>
            <a:off x="5518086" y="1509754"/>
            <a:ext cx="657145" cy="238525"/>
          </a:xfrm>
          <a:prstGeom prst="rect">
            <a:avLst/>
          </a:prstGeom>
          <a:noFill/>
          <a:ln w="19050">
            <a:solidFill>
              <a:schemeClr val="bg1">
                <a:lumMod val="60000"/>
                <a:lumOff val="40000"/>
              </a:schemeClr>
            </a:solidFill>
            <a:prstDash val="lgDashDot"/>
          </a:ln>
        </p:spPr>
        <p:txBody>
          <a:bodyPr wrap="square" rtlCol="0">
            <a:spAutoFit/>
          </a:bodyPr>
          <a:lstStyle/>
          <a:p>
            <a:endParaRPr lang="en-DE" dirty="0"/>
          </a:p>
        </p:txBody>
      </p:sp>
      <p:pic>
        <p:nvPicPr>
          <p:cNvPr id="14" name="Graphic 13" descr="Streetcar with solid fill">
            <a:extLst>
              <a:ext uri="{FF2B5EF4-FFF2-40B4-BE49-F238E27FC236}">
                <a16:creationId xmlns:a16="http://schemas.microsoft.com/office/drawing/2014/main" id="{1F62946A-F311-85E7-21D3-5607D1A302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0099" y="2809126"/>
            <a:ext cx="356615" cy="3566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09F2591-0094-C19E-C711-02BDE9FA1B59}"/>
              </a:ext>
            </a:extLst>
          </p:cNvPr>
          <p:cNvSpPr txBox="1"/>
          <p:nvPr/>
        </p:nvSpPr>
        <p:spPr>
          <a:xfrm>
            <a:off x="1076715" y="2818156"/>
            <a:ext cx="4346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Why is it important to identify ironic tweets?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D6EAB2-D7C7-DF78-9A4B-E9A2FCAA0A98}"/>
              </a:ext>
            </a:extLst>
          </p:cNvPr>
          <p:cNvSpPr txBox="1"/>
          <p:nvPr/>
        </p:nvSpPr>
        <p:spPr>
          <a:xfrm>
            <a:off x="832059" y="3303351"/>
            <a:ext cx="44796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Crucial for understanding true sentiment in passenger messages</a:t>
            </a:r>
          </a:p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Prevents misinterpretation for analysis of opinions</a:t>
            </a:r>
          </a:p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Enables a clear understanding for effective responses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A18CA89-599D-E755-C878-FD5EF1DA61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9393" y="2809126"/>
            <a:ext cx="3144952" cy="130863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2ED820B-9BB3-0DCA-BA52-830AD06868E9}"/>
              </a:ext>
            </a:extLst>
          </p:cNvPr>
          <p:cNvSpPr txBox="1"/>
          <p:nvPr/>
        </p:nvSpPr>
        <p:spPr>
          <a:xfrm>
            <a:off x="5609393" y="3156710"/>
            <a:ext cx="657145" cy="238525"/>
          </a:xfrm>
          <a:prstGeom prst="rect">
            <a:avLst/>
          </a:prstGeom>
          <a:noFill/>
          <a:ln w="19050">
            <a:solidFill>
              <a:schemeClr val="bg1">
                <a:lumMod val="60000"/>
                <a:lumOff val="40000"/>
              </a:schemeClr>
            </a:solidFill>
            <a:prstDash val="lgDashDot"/>
          </a:ln>
        </p:spPr>
        <p:txBody>
          <a:bodyPr wrap="square" rtlCol="0">
            <a:spAutoFit/>
          </a:bodyPr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89204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85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Evaluation of Irony</a:t>
            </a:r>
            <a:br>
              <a:rPr lang="tr-TR" dirty="0"/>
            </a:br>
            <a:endParaRPr dirty="0"/>
          </a:p>
        </p:txBody>
      </p:sp>
      <p:pic>
        <p:nvPicPr>
          <p:cNvPr id="9" name="Graphic 8" descr="Streetcar with solid fill">
            <a:extLst>
              <a:ext uri="{FF2B5EF4-FFF2-40B4-BE49-F238E27FC236}">
                <a16:creationId xmlns:a16="http://schemas.microsoft.com/office/drawing/2014/main" id="{7503BFE2-B475-2EED-E595-EE8EFDE40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100" y="1055319"/>
            <a:ext cx="356615" cy="3566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72AE9E-7097-C1EF-BD5A-E72CBA4D8018}"/>
              </a:ext>
            </a:extLst>
          </p:cNvPr>
          <p:cNvSpPr txBox="1"/>
          <p:nvPr/>
        </p:nvSpPr>
        <p:spPr>
          <a:xfrm>
            <a:off x="1076715" y="1084451"/>
            <a:ext cx="4454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Why do we use “Irony  Detection”?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9E5F73-571D-DFAD-6823-9DFB76AE95C2}"/>
              </a:ext>
            </a:extLst>
          </p:cNvPr>
          <p:cNvSpPr txBox="1"/>
          <p:nvPr/>
        </p:nvSpPr>
        <p:spPr>
          <a:xfrm>
            <a:off x="720100" y="1549261"/>
            <a:ext cx="7337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To mark ironic tweets and warn LLM Analysis.</a:t>
            </a:r>
          </a:p>
        </p:txBody>
      </p:sp>
      <p:pic>
        <p:nvPicPr>
          <p:cNvPr id="6" name="Graphic 5" descr="Streetcar with solid fill">
            <a:extLst>
              <a:ext uri="{FF2B5EF4-FFF2-40B4-BE49-F238E27FC236}">
                <a16:creationId xmlns:a16="http://schemas.microsoft.com/office/drawing/2014/main" id="{5960D3F8-970B-85A1-E8C3-55E2082DD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100" y="2231538"/>
            <a:ext cx="356615" cy="3566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635E89-7C76-530B-83F7-0B49C7896E5D}"/>
              </a:ext>
            </a:extLst>
          </p:cNvPr>
          <p:cNvSpPr txBox="1"/>
          <p:nvPr/>
        </p:nvSpPr>
        <p:spPr>
          <a:xfrm>
            <a:off x="1076715" y="2260670"/>
            <a:ext cx="4454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How is irony detection evaluated?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18A063-464B-B91A-788D-AC87D08C5AD4}"/>
              </a:ext>
            </a:extLst>
          </p:cNvPr>
          <p:cNvSpPr txBox="1"/>
          <p:nvPr/>
        </p:nvSpPr>
        <p:spPr>
          <a:xfrm>
            <a:off x="720100" y="2725480"/>
            <a:ext cx="73375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Evaluated the model results by comparing them with insights  from a user survey.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Survey includes 100 random tweets with two options: irony or not irony.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Survey results serve as the ground truth.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Model results are assessed using a confusion matrix.</a:t>
            </a:r>
          </a:p>
        </p:txBody>
      </p:sp>
    </p:spTree>
    <p:extLst>
      <p:ext uri="{BB962C8B-B14F-4D97-AF65-F5344CB8AC3E}">
        <p14:creationId xmlns:p14="http://schemas.microsoft.com/office/powerpoint/2010/main" val="2341469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85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Evaluation of Irony</a:t>
            </a:r>
            <a:br>
              <a:rPr lang="tr-TR" dirty="0"/>
            </a:br>
            <a:endParaRPr dirty="0"/>
          </a:p>
        </p:txBody>
      </p:sp>
      <p:pic>
        <p:nvPicPr>
          <p:cNvPr id="9" name="Graphic 8" descr="Streetcar with solid fill">
            <a:extLst>
              <a:ext uri="{FF2B5EF4-FFF2-40B4-BE49-F238E27FC236}">
                <a16:creationId xmlns:a16="http://schemas.microsoft.com/office/drawing/2014/main" id="{7503BFE2-B475-2EED-E595-EE8EFDE40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100" y="1055319"/>
            <a:ext cx="356615" cy="3566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72AE9E-7097-C1EF-BD5A-E72CBA4D8018}"/>
              </a:ext>
            </a:extLst>
          </p:cNvPr>
          <p:cNvSpPr txBox="1"/>
          <p:nvPr/>
        </p:nvSpPr>
        <p:spPr>
          <a:xfrm>
            <a:off x="1076715" y="1084451"/>
            <a:ext cx="4454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Confusion Matrix</a:t>
            </a:r>
          </a:p>
        </p:txBody>
      </p:sp>
      <p:pic>
        <p:nvPicPr>
          <p:cNvPr id="4" name="Picture 3" descr="A diagram of a confusion matrix">
            <a:extLst>
              <a:ext uri="{FF2B5EF4-FFF2-40B4-BE49-F238E27FC236}">
                <a16:creationId xmlns:a16="http://schemas.microsoft.com/office/drawing/2014/main" id="{329108A5-D181-97C9-D806-CA880BF5FF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6917" y="1233626"/>
            <a:ext cx="3954205" cy="3204392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D0B323-ADB2-8F0B-0BBF-07DA4D28DA12}"/>
              </a:ext>
            </a:extLst>
          </p:cNvPr>
          <p:cNvSpPr txBox="1"/>
          <p:nvPr/>
        </p:nvSpPr>
        <p:spPr>
          <a:xfrm>
            <a:off x="720100" y="1407018"/>
            <a:ext cx="4156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Shows model`s accuracy and errors in the prediction.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Consists of </a:t>
            </a:r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4</a:t>
            </a:r>
            <a:r>
              <a:rPr lang="en-US" sz="1600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 part as:</a:t>
            </a:r>
            <a:endParaRPr lang="en-US" sz="1600" dirty="0">
              <a:solidFill>
                <a:schemeClr val="tx2"/>
              </a:solidFill>
              <a:latin typeface="Fira Sans Condensed" panose="020B05030500000200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F54BB3-6CE1-60AD-BDFC-3FEDB3E40214}"/>
              </a:ext>
            </a:extLst>
          </p:cNvPr>
          <p:cNvSpPr txBox="1"/>
          <p:nvPr/>
        </p:nvSpPr>
        <p:spPr>
          <a:xfrm>
            <a:off x="997378" y="1548574"/>
            <a:ext cx="387942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endParaRPr lang="en-US" sz="1600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  <a:p>
            <a:pPr>
              <a:buClr>
                <a:schemeClr val="tx2"/>
              </a:buClr>
            </a:pPr>
            <a:endParaRPr lang="en-US" sz="1600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  <a:p>
            <a:pPr>
              <a:buClr>
                <a:schemeClr val="tx2"/>
              </a:buClr>
            </a:pPr>
            <a:endParaRPr lang="en-US" sz="1600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  <a:p>
            <a:pPr marL="285750" lvl="8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Fira Sans Condensed" panose="020B0503050000020004" pitchFamily="34" charset="0"/>
              </a:rPr>
              <a:t>True Positives(TP) : </a:t>
            </a:r>
            <a:r>
              <a:rPr lang="en-US" sz="1600" dirty="0">
                <a:solidFill>
                  <a:schemeClr val="tx2"/>
                </a:solidFill>
                <a:latin typeface="Fira Sans Condensed" panose="020B0503050000020004" pitchFamily="34" charset="0"/>
              </a:rPr>
              <a:t>The model found 6 instances of irony, matching the survey.</a:t>
            </a:r>
          </a:p>
          <a:p>
            <a:pPr marL="285750" lvl="3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Fira Sans Condensed" panose="020B0503050000020004" pitchFamily="34" charset="0"/>
              </a:rPr>
              <a:t>False Positives(FP): </a:t>
            </a:r>
            <a:r>
              <a:rPr lang="en-US" sz="1600" dirty="0">
                <a:solidFill>
                  <a:schemeClr val="tx2"/>
                </a:solidFill>
                <a:latin typeface="Fira Sans Condensed" panose="020B0503050000020004" pitchFamily="34" charset="0"/>
              </a:rPr>
              <a:t>The model wrongly identified 4 instances of irony.</a:t>
            </a:r>
          </a:p>
          <a:p>
            <a:pPr marL="285750" lvl="3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Fira Sans Condensed" panose="020B0503050000020004" pitchFamily="34" charset="0"/>
              </a:rPr>
              <a:t>True Negatives (TN): </a:t>
            </a:r>
            <a:r>
              <a:rPr lang="en-US" sz="1600" dirty="0">
                <a:solidFill>
                  <a:schemeClr val="tx2"/>
                </a:solidFill>
                <a:latin typeface="Fira Sans Condensed" panose="020B0503050000020004" pitchFamily="34" charset="0"/>
              </a:rPr>
              <a:t>The model correctly stated no irony in 44 instances.</a:t>
            </a:r>
          </a:p>
          <a:p>
            <a:pPr marL="285750" lvl="3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Fira Sans Condensed" panose="020B0503050000020004" pitchFamily="34" charset="0"/>
              </a:rPr>
              <a:t>False Negatives(FN): </a:t>
            </a:r>
            <a:r>
              <a:rPr lang="en-US" sz="1600" dirty="0">
                <a:solidFill>
                  <a:schemeClr val="tx2"/>
                </a:solidFill>
                <a:latin typeface="Fira Sans Condensed" panose="020B0503050000020004" pitchFamily="34" charset="0"/>
              </a:rPr>
              <a:t>The model missed 1 instance of irony.</a:t>
            </a:r>
          </a:p>
        </p:txBody>
      </p:sp>
    </p:spTree>
    <p:extLst>
      <p:ext uri="{BB962C8B-B14F-4D97-AF65-F5344CB8AC3E}">
        <p14:creationId xmlns:p14="http://schemas.microsoft.com/office/powerpoint/2010/main" val="447987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TextBox 423">
            <a:extLst>
              <a:ext uri="{FF2B5EF4-FFF2-40B4-BE49-F238E27FC236}">
                <a16:creationId xmlns:a16="http://schemas.microsoft.com/office/drawing/2014/main" id="{AE39562C-6AE5-BEA2-9E14-522B21CC9431}"/>
              </a:ext>
            </a:extLst>
          </p:cNvPr>
          <p:cNvSpPr txBox="1"/>
          <p:nvPr/>
        </p:nvSpPr>
        <p:spPr>
          <a:xfrm>
            <a:off x="56147" y="2352431"/>
            <a:ext cx="1225576" cy="8309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100 Random Tweets</a:t>
            </a:r>
          </a:p>
        </p:txBody>
      </p:sp>
      <p:cxnSp>
        <p:nvCxnSpPr>
          <p:cNvPr id="445" name="Straight Connector 444">
            <a:extLst>
              <a:ext uri="{FF2B5EF4-FFF2-40B4-BE49-F238E27FC236}">
                <a16:creationId xmlns:a16="http://schemas.microsoft.com/office/drawing/2014/main" id="{8782E39F-1E9E-57A4-D65E-108E03B721CD}"/>
              </a:ext>
            </a:extLst>
          </p:cNvPr>
          <p:cNvCxnSpPr>
            <a:cxnSpLocks/>
            <a:stCxn id="424" idx="3"/>
            <a:endCxn id="446" idx="1"/>
          </p:cNvCxnSpPr>
          <p:nvPr/>
        </p:nvCxnSpPr>
        <p:spPr>
          <a:xfrm>
            <a:off x="1281723" y="2767930"/>
            <a:ext cx="448555" cy="3915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46" name="Rectangle 445">
            <a:extLst>
              <a:ext uri="{FF2B5EF4-FFF2-40B4-BE49-F238E27FC236}">
                <a16:creationId xmlns:a16="http://schemas.microsoft.com/office/drawing/2014/main" id="{15FC5469-0CE8-447A-2B53-BE9EDC9FCD32}"/>
              </a:ext>
            </a:extLst>
          </p:cNvPr>
          <p:cNvSpPr/>
          <p:nvPr/>
        </p:nvSpPr>
        <p:spPr>
          <a:xfrm>
            <a:off x="1730278" y="2311770"/>
            <a:ext cx="1335148" cy="920150"/>
          </a:xfrm>
          <a:prstGeom prst="rect">
            <a:avLst/>
          </a:prstGeom>
          <a:ln w="38100">
            <a:solidFill>
              <a:srgbClr val="024B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Remove tweets from the operator</a:t>
            </a:r>
          </a:p>
        </p:txBody>
      </p: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0C4DB269-F523-8E7E-3E7B-D60873F5996D}"/>
              </a:ext>
            </a:extLst>
          </p:cNvPr>
          <p:cNvCxnSpPr>
            <a:cxnSpLocks/>
            <a:stCxn id="446" idx="3"/>
            <a:endCxn id="464" idx="1"/>
          </p:cNvCxnSpPr>
          <p:nvPr/>
        </p:nvCxnSpPr>
        <p:spPr>
          <a:xfrm flipV="1">
            <a:off x="3065426" y="2767929"/>
            <a:ext cx="248612" cy="3916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64" name="TextBox 463">
            <a:extLst>
              <a:ext uri="{FF2B5EF4-FFF2-40B4-BE49-F238E27FC236}">
                <a16:creationId xmlns:a16="http://schemas.microsoft.com/office/drawing/2014/main" id="{D713BCFB-66B8-E8B6-5815-063077312D6F}"/>
              </a:ext>
            </a:extLst>
          </p:cNvPr>
          <p:cNvSpPr txBox="1"/>
          <p:nvPr/>
        </p:nvSpPr>
        <p:spPr>
          <a:xfrm>
            <a:off x="3314038" y="2290875"/>
            <a:ext cx="1335147" cy="954107"/>
          </a:xfrm>
          <a:prstGeom prst="rect">
            <a:avLst/>
          </a:prstGeom>
          <a:noFill/>
          <a:ln w="38100">
            <a:solidFill>
              <a:srgbClr val="024B54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b="1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  <a:p>
            <a:pPr algn="ctr"/>
            <a:r>
              <a:rPr lang="en-US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Remove tweets about delays</a:t>
            </a:r>
          </a:p>
          <a:p>
            <a:pPr algn="ctr"/>
            <a:endParaRPr lang="en-US" b="1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</p:txBody>
      </p:sp>
      <p:cxnSp>
        <p:nvCxnSpPr>
          <p:cNvPr id="469" name="Straight Connector 468">
            <a:extLst>
              <a:ext uri="{FF2B5EF4-FFF2-40B4-BE49-F238E27FC236}">
                <a16:creationId xmlns:a16="http://schemas.microsoft.com/office/drawing/2014/main" id="{68F73AA9-FA1D-1C12-C298-46056FAD2CE0}"/>
              </a:ext>
            </a:extLst>
          </p:cNvPr>
          <p:cNvCxnSpPr>
            <a:cxnSpLocks/>
            <a:stCxn id="464" idx="3"/>
            <a:endCxn id="470" idx="1"/>
          </p:cNvCxnSpPr>
          <p:nvPr/>
        </p:nvCxnSpPr>
        <p:spPr>
          <a:xfrm>
            <a:off x="4649185" y="2767929"/>
            <a:ext cx="242325" cy="1471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70" name="TextBox 469">
            <a:extLst>
              <a:ext uri="{FF2B5EF4-FFF2-40B4-BE49-F238E27FC236}">
                <a16:creationId xmlns:a16="http://schemas.microsoft.com/office/drawing/2014/main" id="{BD946666-8820-FEF4-B2FC-24426D92A15A}"/>
              </a:ext>
            </a:extLst>
          </p:cNvPr>
          <p:cNvSpPr txBox="1"/>
          <p:nvPr/>
        </p:nvSpPr>
        <p:spPr>
          <a:xfrm>
            <a:off x="4891510" y="2305592"/>
            <a:ext cx="1274113" cy="954107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b">
            <a:spAutoFit/>
          </a:bodyPr>
          <a:lstStyle/>
          <a:p>
            <a:pPr algn="ctr"/>
            <a:endParaRPr lang="en-US" b="1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  <a:p>
            <a:pPr algn="ctr"/>
            <a:r>
              <a:rPr lang="en-US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Irony Detection</a:t>
            </a:r>
          </a:p>
          <a:p>
            <a:endParaRPr lang="en-US" dirty="0"/>
          </a:p>
        </p:txBody>
      </p:sp>
      <p:sp>
        <p:nvSpPr>
          <p:cNvPr id="521" name="TextBox 520">
            <a:extLst>
              <a:ext uri="{FF2B5EF4-FFF2-40B4-BE49-F238E27FC236}">
                <a16:creationId xmlns:a16="http://schemas.microsoft.com/office/drawing/2014/main" id="{33C49D36-E266-86C6-B9A0-448FA70B5558}"/>
              </a:ext>
            </a:extLst>
          </p:cNvPr>
          <p:cNvSpPr txBox="1"/>
          <p:nvPr/>
        </p:nvSpPr>
        <p:spPr>
          <a:xfrm>
            <a:off x="7615677" y="3564994"/>
            <a:ext cx="1413812" cy="731520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LLM Analysis</a:t>
            </a:r>
          </a:p>
        </p:txBody>
      </p: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D72C8320-3DD8-9B0C-69FB-5B102C62196B}"/>
              </a:ext>
            </a:extLst>
          </p:cNvPr>
          <p:cNvCxnSpPr>
            <a:cxnSpLocks/>
            <a:stCxn id="470" idx="3"/>
            <a:endCxn id="525" idx="0"/>
          </p:cNvCxnSpPr>
          <p:nvPr/>
        </p:nvCxnSpPr>
        <p:spPr>
          <a:xfrm>
            <a:off x="6165623" y="2782646"/>
            <a:ext cx="705574" cy="79980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25" name="Rectangle 524">
            <a:extLst>
              <a:ext uri="{FF2B5EF4-FFF2-40B4-BE49-F238E27FC236}">
                <a16:creationId xmlns:a16="http://schemas.microsoft.com/office/drawing/2014/main" id="{ED008528-F24D-7941-E76D-FFE6FF5943F4}"/>
              </a:ext>
            </a:extLst>
          </p:cNvPr>
          <p:cNvSpPr/>
          <p:nvPr/>
        </p:nvSpPr>
        <p:spPr>
          <a:xfrm>
            <a:off x="6355381" y="3582447"/>
            <a:ext cx="1031631" cy="690746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Ironic Tweets</a:t>
            </a:r>
          </a:p>
        </p:txBody>
      </p: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F87C1D1B-8D94-D832-B838-472ABB7373C1}"/>
              </a:ext>
            </a:extLst>
          </p:cNvPr>
          <p:cNvCxnSpPr>
            <a:cxnSpLocks/>
            <a:stCxn id="525" idx="3"/>
            <a:endCxn id="521" idx="1"/>
          </p:cNvCxnSpPr>
          <p:nvPr/>
        </p:nvCxnSpPr>
        <p:spPr>
          <a:xfrm>
            <a:off x="7387012" y="3927820"/>
            <a:ext cx="228665" cy="2934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80" name="TextBox 579">
            <a:extLst>
              <a:ext uri="{FF2B5EF4-FFF2-40B4-BE49-F238E27FC236}">
                <a16:creationId xmlns:a16="http://schemas.microsoft.com/office/drawing/2014/main" id="{6C71606B-CCF0-CB6A-F8F7-28FDF2C78C00}"/>
              </a:ext>
            </a:extLst>
          </p:cNvPr>
          <p:cNvSpPr txBox="1"/>
          <p:nvPr/>
        </p:nvSpPr>
        <p:spPr>
          <a:xfrm>
            <a:off x="7662970" y="1294090"/>
            <a:ext cx="1413812" cy="640080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Sentiment Analysis</a:t>
            </a:r>
          </a:p>
        </p:txBody>
      </p:sp>
      <p:cxnSp>
        <p:nvCxnSpPr>
          <p:cNvPr id="674" name="Straight Connector 673">
            <a:extLst>
              <a:ext uri="{FF2B5EF4-FFF2-40B4-BE49-F238E27FC236}">
                <a16:creationId xmlns:a16="http://schemas.microsoft.com/office/drawing/2014/main" id="{C190FF15-7B49-228D-61FB-B8456B939CBB}"/>
              </a:ext>
            </a:extLst>
          </p:cNvPr>
          <p:cNvCxnSpPr>
            <a:cxnSpLocks/>
            <a:stCxn id="767" idx="3"/>
            <a:endCxn id="580" idx="1"/>
          </p:cNvCxnSpPr>
          <p:nvPr/>
        </p:nvCxnSpPr>
        <p:spPr>
          <a:xfrm flipV="1">
            <a:off x="7451460" y="1614130"/>
            <a:ext cx="211510" cy="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60" name="Straight Connector 759">
            <a:extLst>
              <a:ext uri="{FF2B5EF4-FFF2-40B4-BE49-F238E27FC236}">
                <a16:creationId xmlns:a16="http://schemas.microsoft.com/office/drawing/2014/main" id="{0790694C-6A66-B35B-0202-8BA3B529A8ED}"/>
              </a:ext>
            </a:extLst>
          </p:cNvPr>
          <p:cNvCxnSpPr>
            <a:cxnSpLocks/>
            <a:stCxn id="470" idx="3"/>
            <a:endCxn id="767" idx="2"/>
          </p:cNvCxnSpPr>
          <p:nvPr/>
        </p:nvCxnSpPr>
        <p:spPr>
          <a:xfrm flipV="1">
            <a:off x="6165623" y="1971956"/>
            <a:ext cx="770022" cy="810690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67" name="Rectangle 766">
            <a:extLst>
              <a:ext uri="{FF2B5EF4-FFF2-40B4-BE49-F238E27FC236}">
                <a16:creationId xmlns:a16="http://schemas.microsoft.com/office/drawing/2014/main" id="{EB5C64A1-6B47-E5F2-D218-551C50F457F8}"/>
              </a:ext>
            </a:extLst>
          </p:cNvPr>
          <p:cNvSpPr/>
          <p:nvPr/>
        </p:nvSpPr>
        <p:spPr>
          <a:xfrm>
            <a:off x="6419829" y="1256305"/>
            <a:ext cx="1031631" cy="715651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Non-Ironic Tweets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CC9E06-5BE6-F475-B636-1A2244AD6FCE}"/>
              </a:ext>
            </a:extLst>
          </p:cNvPr>
          <p:cNvSpPr txBox="1"/>
          <p:nvPr/>
        </p:nvSpPr>
        <p:spPr>
          <a:xfrm>
            <a:off x="2007082" y="3404600"/>
            <a:ext cx="781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Fira Sans Condensed" panose="020B0503050000020004" pitchFamily="34" charset="0"/>
              </a:rPr>
              <a:t>95 Tweets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86913-B1F4-C419-8B79-55A865241DC0}"/>
              </a:ext>
            </a:extLst>
          </p:cNvPr>
          <p:cNvSpPr txBox="1"/>
          <p:nvPr/>
        </p:nvSpPr>
        <p:spPr>
          <a:xfrm>
            <a:off x="3528183" y="3404600"/>
            <a:ext cx="781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Fira Sans Condensed" panose="020B0503050000020004" pitchFamily="34" charset="0"/>
              </a:rPr>
              <a:t>55 Tweets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E84B74-7761-EEEC-1172-F4D8ED231669}"/>
              </a:ext>
            </a:extLst>
          </p:cNvPr>
          <p:cNvSpPr txBox="1"/>
          <p:nvPr/>
        </p:nvSpPr>
        <p:spPr>
          <a:xfrm>
            <a:off x="6518410" y="4382248"/>
            <a:ext cx="781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Fira Sans Condensed" panose="020B0503050000020004" pitchFamily="34" charset="0"/>
              </a:rPr>
              <a:t>7 Tweets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96DF7C-C24E-50F0-E345-DE8038E8853A}"/>
              </a:ext>
            </a:extLst>
          </p:cNvPr>
          <p:cNvSpPr txBox="1"/>
          <p:nvPr/>
        </p:nvSpPr>
        <p:spPr>
          <a:xfrm>
            <a:off x="6658197" y="2020899"/>
            <a:ext cx="781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Fira Sans Condensed" panose="020B0503050000020004" pitchFamily="34" charset="0"/>
              </a:rPr>
              <a:t>48 Tweets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2189D6-67CC-C811-61CC-6DDF5CC4B053}"/>
              </a:ext>
            </a:extLst>
          </p:cNvPr>
          <p:cNvSpPr txBox="1"/>
          <p:nvPr/>
        </p:nvSpPr>
        <p:spPr>
          <a:xfrm>
            <a:off x="278165" y="3404600"/>
            <a:ext cx="781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Fira Sans Condensed" panose="020B0503050000020004" pitchFamily="34" charset="0"/>
              </a:rPr>
              <a:t>100 Tweets</a:t>
            </a:r>
          </a:p>
        </p:txBody>
      </p:sp>
      <p:sp>
        <p:nvSpPr>
          <p:cNvPr id="18" name="Google Shape;70;p17">
            <a:extLst>
              <a:ext uri="{FF2B5EF4-FFF2-40B4-BE49-F238E27FC236}">
                <a16:creationId xmlns:a16="http://schemas.microsoft.com/office/drawing/2014/main" id="{9481310E-8340-1D6D-1258-3031712C74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100" y="85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Evaluation of Irony</a:t>
            </a:r>
            <a:br>
              <a:rPr lang="tr-TR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4737980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Infographics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4323</TotalTime>
  <Words>956</Words>
  <Application>Microsoft Office PowerPoint</Application>
  <PresentationFormat>On-screen Show (16:9)</PresentationFormat>
  <Paragraphs>170</Paragraphs>
  <Slides>19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Fira Sans Condensed Light</vt:lpstr>
      <vt:lpstr>Fira Sans Condensed</vt:lpstr>
      <vt:lpstr>Rajdhani</vt:lpstr>
      <vt:lpstr>Arial</vt:lpstr>
      <vt:lpstr>AI Tech Agency Infographics by Slidesgo</vt:lpstr>
      <vt:lpstr>The Fine Tuners</vt:lpstr>
      <vt:lpstr>Table of Content</vt:lpstr>
      <vt:lpstr>Introduction</vt:lpstr>
      <vt:lpstr>PowerPoint Presentation</vt:lpstr>
      <vt:lpstr>PowerPoint Presentation</vt:lpstr>
      <vt:lpstr>Evaluation of Irony </vt:lpstr>
      <vt:lpstr>Evaluation of Irony </vt:lpstr>
      <vt:lpstr>Evaluation of Irony </vt:lpstr>
      <vt:lpstr>Evaluation of Irony </vt:lpstr>
      <vt:lpstr>Evaluation of Irony </vt:lpstr>
      <vt:lpstr>Evaluation of Sentiment Analysis </vt:lpstr>
      <vt:lpstr>Evaluation of Sentiment Analysis </vt:lpstr>
      <vt:lpstr>Evaluation of Sentiment Analysis </vt:lpstr>
      <vt:lpstr>Evaluation of Sentiment Analysis</vt:lpstr>
      <vt:lpstr>Evaluation of LLM Analysis </vt:lpstr>
      <vt:lpstr>Evaluation of LLM Analysis </vt:lpstr>
      <vt:lpstr>Evaluation of KPIs 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Fine Tuners</dc:title>
  <dc:creator>Ecem Günhar Akuras</dc:creator>
  <cp:lastModifiedBy>Ecem Günhar Akuras</cp:lastModifiedBy>
  <cp:revision>76</cp:revision>
  <dcterms:modified xsi:type="dcterms:W3CDTF">2023-12-03T05:25:49Z</dcterms:modified>
</cp:coreProperties>
</file>